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353" r:id="rId2"/>
    <p:sldId id="385" r:id="rId3"/>
    <p:sldId id="332" r:id="rId4"/>
    <p:sldId id="391" r:id="rId5"/>
    <p:sldId id="386" r:id="rId6"/>
    <p:sldId id="267" r:id="rId7"/>
    <p:sldId id="273" r:id="rId8"/>
    <p:sldId id="415" r:id="rId9"/>
    <p:sldId id="352" r:id="rId10"/>
    <p:sldId id="402" r:id="rId11"/>
    <p:sldId id="268" r:id="rId12"/>
    <p:sldId id="325" r:id="rId13"/>
    <p:sldId id="392" r:id="rId14"/>
    <p:sldId id="271" r:id="rId15"/>
    <p:sldId id="389" r:id="rId16"/>
    <p:sldId id="387" r:id="rId17"/>
    <p:sldId id="257" r:id="rId18"/>
    <p:sldId id="258" r:id="rId19"/>
    <p:sldId id="260" r:id="rId20"/>
    <p:sldId id="261" r:id="rId21"/>
    <p:sldId id="379" r:id="rId22"/>
    <p:sldId id="416" r:id="rId23"/>
    <p:sldId id="383" r:id="rId24"/>
    <p:sldId id="323" r:id="rId25"/>
    <p:sldId id="376" r:id="rId26"/>
    <p:sldId id="263" r:id="rId27"/>
    <p:sldId id="265" r:id="rId28"/>
    <p:sldId id="329" r:id="rId29"/>
    <p:sldId id="372" r:id="rId30"/>
    <p:sldId id="405" r:id="rId31"/>
    <p:sldId id="414" r:id="rId32"/>
    <p:sldId id="417" r:id="rId33"/>
    <p:sldId id="275" r:id="rId34"/>
    <p:sldId id="394" r:id="rId35"/>
    <p:sldId id="406" r:id="rId36"/>
    <p:sldId id="378" r:id="rId37"/>
    <p:sldId id="393" r:id="rId38"/>
    <p:sldId id="397" r:id="rId39"/>
    <p:sldId id="398" r:id="rId40"/>
    <p:sldId id="399" r:id="rId41"/>
    <p:sldId id="400" r:id="rId42"/>
    <p:sldId id="403" r:id="rId43"/>
    <p:sldId id="282" r:id="rId44"/>
    <p:sldId id="284" r:id="rId45"/>
    <p:sldId id="337" r:id="rId46"/>
    <p:sldId id="321" r:id="rId47"/>
    <p:sldId id="290" r:id="rId48"/>
    <p:sldId id="293" r:id="rId49"/>
    <p:sldId id="338" r:id="rId50"/>
    <p:sldId id="331" r:id="rId51"/>
    <p:sldId id="355" r:id="rId52"/>
    <p:sldId id="356" r:id="rId53"/>
    <p:sldId id="404" r:id="rId54"/>
    <p:sldId id="384" r:id="rId55"/>
    <p:sldId id="358" r:id="rId56"/>
    <p:sldId id="303" r:id="rId57"/>
    <p:sldId id="369" r:id="rId58"/>
  </p:sldIdLst>
  <p:sldSz cx="9144000" cy="6858000" type="screen4x3"/>
  <p:notesSz cx="6996113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bg1"/>
    </p:penClr>
  </p:showPr>
  <p:clrMru>
    <a:srgbClr val="CF0E30"/>
    <a:srgbClr val="009688"/>
    <a:srgbClr val="00DFCA"/>
    <a:srgbClr val="00B7A5"/>
    <a:srgbClr val="89D6B5"/>
    <a:srgbClr val="FAFD00"/>
    <a:srgbClr val="CCECFF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7" autoAdjust="0"/>
    <p:restoredTop sz="94587" autoAdjust="0"/>
  </p:normalViewPr>
  <p:slideViewPr>
    <p:cSldViewPr>
      <p:cViewPr>
        <p:scale>
          <a:sx n="50" d="100"/>
          <a:sy n="50" d="100"/>
        </p:scale>
        <p:origin x="-1062" y="-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924"/>
        <p:guide pos="2203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29213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5219" rIns="92053" bIns="452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703263"/>
            <a:ext cx="4624387" cy="34686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5059" name="Rectangle 2051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3263"/>
            <a:ext cx="4625975" cy="3468687"/>
          </a:xfrm>
          <a:ln cap="flat"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4098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8500"/>
            <a:ext cx="4637087" cy="3478213"/>
          </a:xfrm>
          <a:ln/>
        </p:spPr>
      </p:sp>
      <p:sp>
        <p:nvSpPr>
          <p:cNvPr id="211971" name="Rectangle 4099"/>
          <p:cNvSpPr>
            <a:spLocks noGrp="1" noChangeArrowheads="1"/>
          </p:cNvSpPr>
          <p:nvPr>
            <p:ph type="body" idx="1"/>
          </p:nvPr>
        </p:nvSpPr>
        <p:spPr/>
        <p:txBody>
          <a:bodyPr lIns="91729" tIns="45864" rIns="91729" bIns="4586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D975989-F86C-4F35-9520-E54D65E193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C888AF-A760-4B29-9F22-E23523EC4C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3FBDC-143E-4896-9641-E2FD427B85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6B46DB9-5BA9-44D0-904A-BF46475FE6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EF80643-2DDF-4888-A62A-64E4F14E8C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D34EDC0-699E-43A9-9516-88A7D3CA56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E65302-B25A-4CDC-B349-66F60EBF2B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454BF-B793-471D-9B31-72C2A11745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B3A32-48C3-4915-A20F-47BAF565F7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34AB6-6ABD-45A4-B909-CF40095B89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1CC9E-A0CE-4F1D-B99B-D46421BCB8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41AFC-F825-41F0-A0F3-613586EDDE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A3BBF-DF9D-4BF2-85B5-C1AC390F2F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E0465-7B3D-492D-A542-37B4B49D14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9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0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1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2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3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4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endParaRPr lang="en-US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en-US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E2077CD5-783B-433B-9051-1874ECCFAE8B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3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economist.com/images/20011222/5101XMFS8.jpg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0.v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3074"/>
          <p:cNvSpPr>
            <a:spLocks noGrp="1" noChangeArrowheads="1"/>
          </p:cNvSpPr>
          <p:nvPr>
            <p:ph type="ctrTitle"/>
          </p:nvPr>
        </p:nvSpPr>
        <p:spPr>
          <a:xfrm>
            <a:off x="457200" y="1600200"/>
            <a:ext cx="7924800" cy="1143000"/>
          </a:xfrm>
          <a:noFill/>
          <a:ln/>
        </p:spPr>
        <p:txBody>
          <a:bodyPr lIns="90488" tIns="44450" rIns="90488" bIns="44450"/>
          <a:lstStyle/>
          <a:p>
            <a:pPr eaLnBrk="0" hangingPunct="0"/>
            <a:r>
              <a:rPr lang="en-US" sz="5000"/>
              <a:t/>
            </a:r>
            <a:br>
              <a:rPr lang="en-US" sz="5000"/>
            </a:br>
            <a:r>
              <a:rPr lang="en-US" sz="5000"/>
              <a:t>The Scientific Pursuit</a:t>
            </a:r>
            <a:br>
              <a:rPr lang="en-US" sz="5000"/>
            </a:br>
            <a:r>
              <a:rPr lang="en-US" sz="5000"/>
              <a:t>of Happiness</a:t>
            </a:r>
            <a:endParaRPr lang="en-US"/>
          </a:p>
        </p:txBody>
      </p:sp>
      <p:sp>
        <p:nvSpPr>
          <p:cNvPr id="155651" name="Rectangle 3075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2743200"/>
            <a:ext cx="6858000" cy="2138363"/>
          </a:xfrm>
          <a:noFill/>
          <a:ln/>
        </p:spPr>
        <p:txBody>
          <a:bodyPr lIns="90488" tIns="44450" rIns="90488" bIns="44450">
            <a:spAutoFit/>
          </a:bodyPr>
          <a:lstStyle/>
          <a:p>
            <a:pPr marL="342900" indent="-342900" eaLnBrk="0" hangingPunct="0">
              <a:lnSpc>
                <a:spcPct val="150000"/>
              </a:lnSpc>
            </a:pPr>
            <a:endParaRPr lang="en-US"/>
          </a:p>
          <a:p>
            <a:pPr marL="342900" indent="-342900" eaLnBrk="0" hangingPunct="0"/>
            <a:r>
              <a:rPr lang="en-US" sz="3600"/>
              <a:t>Cornell University</a:t>
            </a:r>
          </a:p>
          <a:p>
            <a:pPr marL="342900" indent="-342900" eaLnBrk="0" hangingPunct="0"/>
            <a:r>
              <a:rPr lang="en-US" sz="3600"/>
              <a:t>November 10, 2004</a:t>
            </a:r>
            <a:endParaRPr lang="en-US"/>
          </a:p>
        </p:txBody>
      </p:sp>
      <p:pic>
        <p:nvPicPr>
          <p:cNvPr id="155652" name="Picture 3076" descr="thumbnail?cmd=key&amp;param=2039236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24200"/>
            <a:ext cx="1385888" cy="1762125"/>
          </a:xfrm>
          <a:prstGeom prst="rect">
            <a:avLst/>
          </a:prstGeom>
          <a:noFill/>
        </p:spPr>
      </p:pic>
      <p:pic>
        <p:nvPicPr>
          <p:cNvPr id="155653" name="Picture 3077" descr="thumbnail?cmd=key&amp;param=20456259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29550" y="3048000"/>
            <a:ext cx="1314450" cy="1981200"/>
          </a:xfrm>
          <a:prstGeom prst="rect">
            <a:avLst/>
          </a:prstGeom>
          <a:noFill/>
        </p:spPr>
      </p:pic>
      <p:pic>
        <p:nvPicPr>
          <p:cNvPr id="155654" name="Picture 3078" descr="thumbnail?cmd=key&amp;param=2019207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5562600"/>
            <a:ext cx="1019175" cy="1295400"/>
          </a:xfrm>
          <a:prstGeom prst="rect">
            <a:avLst/>
          </a:prstGeom>
          <a:noFill/>
        </p:spPr>
      </p:pic>
      <p:pic>
        <p:nvPicPr>
          <p:cNvPr id="155655" name="Picture 3079" descr="thumbnail?cmd=key&amp;param=20202310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06500" cy="1533525"/>
          </a:xfrm>
          <a:prstGeom prst="rect">
            <a:avLst/>
          </a:prstGeom>
          <a:noFill/>
        </p:spPr>
      </p:pic>
      <p:pic>
        <p:nvPicPr>
          <p:cNvPr id="155656" name="Picture 3080" descr="thumbnail?cmd=key&amp;param=20491482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34200" y="5486400"/>
            <a:ext cx="1828800" cy="1198563"/>
          </a:xfrm>
          <a:prstGeom prst="rect">
            <a:avLst/>
          </a:prstGeom>
          <a:noFill/>
        </p:spPr>
      </p:pic>
      <p:pic>
        <p:nvPicPr>
          <p:cNvPr id="155657" name="Picture 3081" descr="thumbnail?cmd=key&amp;param=20198206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" y="5410200"/>
            <a:ext cx="1600200" cy="1049338"/>
          </a:xfrm>
          <a:prstGeom prst="rect">
            <a:avLst/>
          </a:prstGeom>
          <a:noFill/>
        </p:spPr>
      </p:pic>
      <p:pic>
        <p:nvPicPr>
          <p:cNvPr id="155658" name="Picture 3082" descr="thumbnail?cmd=key&amp;param=20167488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58150" y="0"/>
            <a:ext cx="1085850" cy="1609725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2450" name="Object 2"/>
          <p:cNvGraphicFramePr>
            <a:graphicFrameLocks noChangeAspect="1"/>
          </p:cNvGraphicFramePr>
          <p:nvPr/>
        </p:nvGraphicFramePr>
        <p:xfrm>
          <a:off x="304800" y="347663"/>
          <a:ext cx="8629650" cy="6583362"/>
        </p:xfrm>
        <a:graphic>
          <a:graphicData uri="http://schemas.openxmlformats.org/presentationml/2006/ole">
            <p:oleObj spid="_x0000_s232450" name="Chart" r:id="rId3" imgW="8220117" imgH="6229451" progId="MSGraph.Chart.8">
              <p:embed followColorScheme="full"/>
            </p:oleObj>
          </a:graphicData>
        </a:graphic>
      </p:graphicFrame>
      <p:sp>
        <p:nvSpPr>
          <p:cNvPr id="232451" name="Text Box 3"/>
          <p:cNvSpPr txBox="1">
            <a:spLocks noChangeArrowheads="1"/>
          </p:cNvSpPr>
          <p:nvPr/>
        </p:nvSpPr>
        <p:spPr bwMode="auto">
          <a:xfrm>
            <a:off x="3532188" y="3810000"/>
            <a:ext cx="5611812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b="1"/>
              <a:t>Develop a meaningful philosophy of life</a:t>
            </a:r>
          </a:p>
        </p:txBody>
      </p:sp>
      <p:sp>
        <p:nvSpPr>
          <p:cNvPr id="232452" name="Text Box 4"/>
          <p:cNvSpPr txBox="1">
            <a:spLocks noChangeArrowheads="1"/>
          </p:cNvSpPr>
          <p:nvPr/>
        </p:nvSpPr>
        <p:spPr bwMode="auto">
          <a:xfrm>
            <a:off x="5492750" y="762000"/>
            <a:ext cx="36512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Be very well off financially</a:t>
            </a:r>
          </a:p>
        </p:txBody>
      </p:sp>
      <p:sp>
        <p:nvSpPr>
          <p:cNvPr id="232453" name="Text Box 5"/>
          <p:cNvSpPr txBox="1">
            <a:spLocks noChangeArrowheads="1"/>
          </p:cNvSpPr>
          <p:nvPr/>
        </p:nvSpPr>
        <p:spPr bwMode="auto">
          <a:xfrm>
            <a:off x="0" y="0"/>
            <a:ext cx="4449763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% “Very important or essential”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0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2450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0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2450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32450" grpId="0" bld="series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Ctr="1"/>
          <a:lstStyle/>
          <a:p>
            <a:pPr eaLnBrk="0" hangingPunct="0"/>
            <a:r>
              <a:rPr lang="en-US"/>
              <a:t>Who Is Happy?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362200"/>
            <a:ext cx="7772400" cy="638175"/>
          </a:xfrm>
          <a:noFill/>
          <a:ln/>
        </p:spPr>
        <p:txBody>
          <a:bodyPr lIns="90488" tIns="44450" rIns="90488" bIns="44450" anchor="ctr" anchorCtr="1">
            <a:spAutoFit/>
          </a:bodyPr>
          <a:lstStyle/>
          <a:p>
            <a:pPr marL="571500" indent="-571500" eaLnBrk="0" hangingPunct="0">
              <a:buFontTx/>
              <a:buNone/>
            </a:pPr>
            <a:r>
              <a:rPr lang="en-US" sz="3600"/>
              <a:t>2. Women or men?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2"/>
          <p:cNvSpPr>
            <a:spLocks noChangeShapeType="1"/>
          </p:cNvSpPr>
          <p:nvPr/>
        </p:nvSpPr>
        <p:spPr bwMode="auto">
          <a:xfrm>
            <a:off x="1838325" y="4624388"/>
            <a:ext cx="592772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>
            <a:off x="1838325" y="4070350"/>
            <a:ext cx="592772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1838325" y="3511550"/>
            <a:ext cx="592772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1838325" y="2957513"/>
            <a:ext cx="1016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Freeform 6"/>
          <p:cNvSpPr>
            <a:spLocks/>
          </p:cNvSpPr>
          <p:nvPr/>
        </p:nvSpPr>
        <p:spPr bwMode="auto">
          <a:xfrm>
            <a:off x="2020888" y="2957513"/>
            <a:ext cx="1281112" cy="22129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6" y="0"/>
              </a:cxn>
              <a:cxn ang="0">
                <a:pos x="806" y="1393"/>
              </a:cxn>
              <a:cxn ang="0">
                <a:pos x="0" y="1393"/>
              </a:cxn>
              <a:cxn ang="0">
                <a:pos x="0" y="0"/>
              </a:cxn>
            </a:cxnLst>
            <a:rect l="0" t="0" r="r" b="b"/>
            <a:pathLst>
              <a:path w="807" h="1394">
                <a:moveTo>
                  <a:pt x="0" y="0"/>
                </a:moveTo>
                <a:lnTo>
                  <a:pt x="806" y="0"/>
                </a:lnTo>
                <a:lnTo>
                  <a:pt x="806" y="1393"/>
                </a:lnTo>
                <a:lnTo>
                  <a:pt x="0" y="1393"/>
                </a:lnTo>
                <a:lnTo>
                  <a:pt x="0" y="0"/>
                </a:lnTo>
              </a:path>
            </a:pathLst>
          </a:custGeom>
          <a:solidFill>
            <a:srgbClr val="009688"/>
          </a:solidFill>
          <a:ln w="9525" cap="rnd">
            <a:noFill/>
            <a:round/>
            <a:headEnd type="none" w="sm" len="sm"/>
            <a:tailEnd type="none" w="sm" len="sm"/>
          </a:ln>
          <a:effectLst>
            <a:outerShdw dist="28398" dir="1593903" algn="ctr" rotWithShape="0">
              <a:schemeClr val="tx1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751" name="Freeform 7"/>
          <p:cNvSpPr>
            <a:spLocks/>
          </p:cNvSpPr>
          <p:nvPr/>
        </p:nvSpPr>
        <p:spPr bwMode="auto">
          <a:xfrm>
            <a:off x="3306763" y="2957513"/>
            <a:ext cx="1285875" cy="22129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9" y="0"/>
              </a:cxn>
              <a:cxn ang="0">
                <a:pos x="809" y="1393"/>
              </a:cxn>
              <a:cxn ang="0">
                <a:pos x="0" y="1393"/>
              </a:cxn>
              <a:cxn ang="0">
                <a:pos x="0" y="0"/>
              </a:cxn>
            </a:cxnLst>
            <a:rect l="0" t="0" r="r" b="b"/>
            <a:pathLst>
              <a:path w="810" h="1394">
                <a:moveTo>
                  <a:pt x="0" y="0"/>
                </a:moveTo>
                <a:lnTo>
                  <a:pt x="809" y="0"/>
                </a:lnTo>
                <a:lnTo>
                  <a:pt x="809" y="1393"/>
                </a:lnTo>
                <a:lnTo>
                  <a:pt x="0" y="1393"/>
                </a:lnTo>
                <a:lnTo>
                  <a:pt x="0" y="0"/>
                </a:lnTo>
              </a:path>
            </a:pathLst>
          </a:custGeom>
          <a:solidFill>
            <a:srgbClr val="89D6B5"/>
          </a:solidFill>
          <a:ln w="9525" cap="rnd">
            <a:noFill/>
            <a:round/>
            <a:headEnd type="none" w="sm" len="sm"/>
            <a:tailEnd type="none" w="sm" len="sm"/>
          </a:ln>
          <a:effectLst>
            <a:outerShdw dist="28398" dir="1593903" algn="ctr" rotWithShape="0">
              <a:schemeClr val="tx1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1838325" y="2957513"/>
            <a:ext cx="592772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Rectangle 9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Ctr="1"/>
          <a:lstStyle/>
          <a:p>
            <a:pPr eaLnBrk="0" hangingPunct="0"/>
            <a:r>
              <a:rPr lang="en-US"/>
              <a:t>Gender and Well-Being in Sixteen Nations</a:t>
            </a:r>
          </a:p>
        </p:txBody>
      </p:sp>
      <p:sp>
        <p:nvSpPr>
          <p:cNvPr id="31754" name="Freeform 10"/>
          <p:cNvSpPr>
            <a:spLocks/>
          </p:cNvSpPr>
          <p:nvPr/>
        </p:nvSpPr>
        <p:spPr bwMode="auto">
          <a:xfrm>
            <a:off x="1830388" y="2401888"/>
            <a:ext cx="5929312" cy="2768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34" y="0"/>
              </a:cxn>
              <a:cxn ang="0">
                <a:pos x="3734" y="1743"/>
              </a:cxn>
              <a:cxn ang="0">
                <a:pos x="0" y="1743"/>
              </a:cxn>
              <a:cxn ang="0">
                <a:pos x="0" y="0"/>
              </a:cxn>
            </a:cxnLst>
            <a:rect l="0" t="0" r="r" b="b"/>
            <a:pathLst>
              <a:path w="3735" h="1744">
                <a:moveTo>
                  <a:pt x="0" y="0"/>
                </a:moveTo>
                <a:lnTo>
                  <a:pt x="3734" y="0"/>
                </a:lnTo>
                <a:lnTo>
                  <a:pt x="3734" y="1743"/>
                </a:lnTo>
                <a:lnTo>
                  <a:pt x="0" y="1743"/>
                </a:lnTo>
                <a:lnTo>
                  <a:pt x="0" y="0"/>
                </a:lnTo>
              </a:path>
            </a:pathLst>
          </a:custGeom>
          <a:noFill/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1838325" y="2401888"/>
            <a:ext cx="592772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Freeform 12"/>
          <p:cNvSpPr>
            <a:spLocks/>
          </p:cNvSpPr>
          <p:nvPr/>
        </p:nvSpPr>
        <p:spPr bwMode="auto">
          <a:xfrm>
            <a:off x="4994275" y="4624388"/>
            <a:ext cx="1277938" cy="546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4" y="0"/>
              </a:cxn>
              <a:cxn ang="0">
                <a:pos x="804" y="343"/>
              </a:cxn>
              <a:cxn ang="0">
                <a:pos x="0" y="343"/>
              </a:cxn>
              <a:cxn ang="0">
                <a:pos x="0" y="0"/>
              </a:cxn>
            </a:cxnLst>
            <a:rect l="0" t="0" r="r" b="b"/>
            <a:pathLst>
              <a:path w="805" h="344">
                <a:moveTo>
                  <a:pt x="0" y="0"/>
                </a:moveTo>
                <a:lnTo>
                  <a:pt x="804" y="0"/>
                </a:lnTo>
                <a:lnTo>
                  <a:pt x="804" y="343"/>
                </a:lnTo>
                <a:lnTo>
                  <a:pt x="0" y="343"/>
                </a:lnTo>
                <a:lnTo>
                  <a:pt x="0" y="0"/>
                </a:lnTo>
              </a:path>
            </a:pathLst>
          </a:custGeom>
          <a:solidFill>
            <a:srgbClr val="009688"/>
          </a:solidFill>
          <a:ln w="9525" cap="rnd">
            <a:noFill/>
            <a:round/>
            <a:headEnd type="none" w="sm" len="sm"/>
            <a:tailEnd type="none" w="sm" len="sm"/>
          </a:ln>
          <a:effectLst>
            <a:outerShdw dist="28398" dir="1593903" algn="ctr" rotWithShape="0">
              <a:schemeClr val="tx1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757" name="Freeform 13"/>
          <p:cNvSpPr>
            <a:spLocks/>
          </p:cNvSpPr>
          <p:nvPr/>
        </p:nvSpPr>
        <p:spPr bwMode="auto">
          <a:xfrm>
            <a:off x="6278563" y="4568825"/>
            <a:ext cx="1285875" cy="601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9" y="0"/>
              </a:cxn>
              <a:cxn ang="0">
                <a:pos x="809" y="378"/>
              </a:cxn>
              <a:cxn ang="0">
                <a:pos x="0" y="378"/>
              </a:cxn>
              <a:cxn ang="0">
                <a:pos x="0" y="0"/>
              </a:cxn>
            </a:cxnLst>
            <a:rect l="0" t="0" r="r" b="b"/>
            <a:pathLst>
              <a:path w="810" h="379">
                <a:moveTo>
                  <a:pt x="0" y="0"/>
                </a:moveTo>
                <a:lnTo>
                  <a:pt x="809" y="0"/>
                </a:lnTo>
                <a:lnTo>
                  <a:pt x="809" y="378"/>
                </a:lnTo>
                <a:lnTo>
                  <a:pt x="0" y="378"/>
                </a:lnTo>
                <a:lnTo>
                  <a:pt x="0" y="0"/>
                </a:lnTo>
              </a:path>
            </a:pathLst>
          </a:custGeom>
          <a:solidFill>
            <a:srgbClr val="89D6B5"/>
          </a:solidFill>
          <a:ln w="9525" cap="rnd">
            <a:noFill/>
            <a:round/>
            <a:headEnd type="none" w="sm" len="sm"/>
            <a:tailEnd type="none" w="sm" len="sm"/>
          </a:ln>
          <a:effectLst>
            <a:outerShdw dist="28398" dir="1593903" algn="ctr" rotWithShape="0">
              <a:schemeClr val="tx1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>
            <a:off x="1830388" y="2409825"/>
            <a:ext cx="0" cy="27622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>
            <a:off x="1838325" y="5178425"/>
            <a:ext cx="1016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>
            <a:off x="1838325" y="4624388"/>
            <a:ext cx="1016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>
            <a:off x="1838325" y="4070350"/>
            <a:ext cx="1016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>
            <a:off x="1838325" y="3511550"/>
            <a:ext cx="1016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>
            <a:off x="1838325" y="2401888"/>
            <a:ext cx="1016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4" name="Line 20"/>
          <p:cNvSpPr>
            <a:spLocks noChangeShapeType="1"/>
          </p:cNvSpPr>
          <p:nvPr/>
        </p:nvSpPr>
        <p:spPr bwMode="auto">
          <a:xfrm>
            <a:off x="1838325" y="5178425"/>
            <a:ext cx="592772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5" name="Line 21"/>
          <p:cNvSpPr>
            <a:spLocks noChangeShapeType="1"/>
          </p:cNvSpPr>
          <p:nvPr/>
        </p:nvSpPr>
        <p:spPr bwMode="auto">
          <a:xfrm flipV="1">
            <a:off x="1830388" y="5097463"/>
            <a:ext cx="0" cy="8731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6" name="Line 22"/>
          <p:cNvSpPr>
            <a:spLocks noChangeShapeType="1"/>
          </p:cNvSpPr>
          <p:nvPr/>
        </p:nvSpPr>
        <p:spPr bwMode="auto">
          <a:xfrm flipV="1">
            <a:off x="7772400" y="5097463"/>
            <a:ext cx="0" cy="8731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1504950" y="5010150"/>
            <a:ext cx="307975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 eaLnBrk="0" hangingPunct="0"/>
            <a:r>
              <a:rPr lang="en-US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0</a:t>
            </a:r>
          </a:p>
        </p:txBody>
      </p:sp>
      <p:sp>
        <p:nvSpPr>
          <p:cNvPr id="31768" name="Rectangle 24"/>
          <p:cNvSpPr>
            <a:spLocks noChangeArrowheads="1"/>
          </p:cNvSpPr>
          <p:nvPr/>
        </p:nvSpPr>
        <p:spPr bwMode="auto">
          <a:xfrm>
            <a:off x="1377950" y="4454525"/>
            <a:ext cx="434975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 eaLnBrk="0" hangingPunct="0"/>
            <a:r>
              <a:rPr lang="en-US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20</a:t>
            </a:r>
          </a:p>
        </p:txBody>
      </p:sp>
      <p:sp>
        <p:nvSpPr>
          <p:cNvPr id="31769" name="Rectangle 25"/>
          <p:cNvSpPr>
            <a:spLocks noChangeArrowheads="1"/>
          </p:cNvSpPr>
          <p:nvPr/>
        </p:nvSpPr>
        <p:spPr bwMode="auto">
          <a:xfrm>
            <a:off x="1377950" y="3900488"/>
            <a:ext cx="43497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 eaLnBrk="0" hangingPunct="0"/>
            <a:r>
              <a:rPr lang="en-US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40</a:t>
            </a:r>
          </a:p>
        </p:txBody>
      </p:sp>
      <p:sp>
        <p:nvSpPr>
          <p:cNvPr id="31770" name="Rectangle 26"/>
          <p:cNvSpPr>
            <a:spLocks noChangeArrowheads="1"/>
          </p:cNvSpPr>
          <p:nvPr/>
        </p:nvSpPr>
        <p:spPr bwMode="auto">
          <a:xfrm>
            <a:off x="1377950" y="3343275"/>
            <a:ext cx="434975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 eaLnBrk="0" hangingPunct="0"/>
            <a:r>
              <a:rPr lang="en-US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60</a:t>
            </a:r>
          </a:p>
        </p:txBody>
      </p:sp>
      <p:sp>
        <p:nvSpPr>
          <p:cNvPr id="31771" name="Rectangle 27"/>
          <p:cNvSpPr>
            <a:spLocks noChangeArrowheads="1"/>
          </p:cNvSpPr>
          <p:nvPr/>
        </p:nvSpPr>
        <p:spPr bwMode="auto">
          <a:xfrm>
            <a:off x="1377950" y="2787650"/>
            <a:ext cx="434975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 eaLnBrk="0" hangingPunct="0"/>
            <a:r>
              <a:rPr lang="en-US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80</a:t>
            </a:r>
          </a:p>
        </p:txBody>
      </p:sp>
      <p:sp>
        <p:nvSpPr>
          <p:cNvPr id="31772" name="Rectangle 28"/>
          <p:cNvSpPr>
            <a:spLocks noChangeArrowheads="1"/>
          </p:cNvSpPr>
          <p:nvPr/>
        </p:nvSpPr>
        <p:spPr bwMode="auto">
          <a:xfrm>
            <a:off x="1250950" y="2233613"/>
            <a:ext cx="56197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 eaLnBrk="0" hangingPunct="0"/>
            <a:r>
              <a:rPr lang="en-US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100</a:t>
            </a:r>
          </a:p>
        </p:txBody>
      </p:sp>
      <p:sp>
        <p:nvSpPr>
          <p:cNvPr id="31773" name="Rectangle 29"/>
          <p:cNvSpPr>
            <a:spLocks noChangeArrowheads="1"/>
          </p:cNvSpPr>
          <p:nvPr/>
        </p:nvSpPr>
        <p:spPr bwMode="auto">
          <a:xfrm>
            <a:off x="2787650" y="5278438"/>
            <a:ext cx="105727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Satisfied</a:t>
            </a:r>
          </a:p>
        </p:txBody>
      </p:sp>
      <p:sp>
        <p:nvSpPr>
          <p:cNvPr id="31774" name="Rectangle 30"/>
          <p:cNvSpPr>
            <a:spLocks noChangeArrowheads="1"/>
          </p:cNvSpPr>
          <p:nvPr/>
        </p:nvSpPr>
        <p:spPr bwMode="auto">
          <a:xfrm>
            <a:off x="5613400" y="5278438"/>
            <a:ext cx="133667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Very happy</a:t>
            </a:r>
          </a:p>
        </p:txBody>
      </p:sp>
      <p:sp>
        <p:nvSpPr>
          <p:cNvPr id="31775" name="Rectangle 31"/>
          <p:cNvSpPr>
            <a:spLocks noChangeArrowheads="1"/>
          </p:cNvSpPr>
          <p:nvPr/>
        </p:nvSpPr>
        <p:spPr bwMode="auto">
          <a:xfrm>
            <a:off x="5695950" y="5641975"/>
            <a:ext cx="84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76" name="Freeform 32"/>
          <p:cNvSpPr>
            <a:spLocks/>
          </p:cNvSpPr>
          <p:nvPr/>
        </p:nvSpPr>
        <p:spPr bwMode="auto">
          <a:xfrm>
            <a:off x="5119688" y="2609850"/>
            <a:ext cx="417512" cy="171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62" y="0"/>
              </a:cxn>
              <a:cxn ang="0">
                <a:pos x="262" y="107"/>
              </a:cxn>
              <a:cxn ang="0">
                <a:pos x="0" y="107"/>
              </a:cxn>
              <a:cxn ang="0">
                <a:pos x="0" y="0"/>
              </a:cxn>
            </a:cxnLst>
            <a:rect l="0" t="0" r="r" b="b"/>
            <a:pathLst>
              <a:path w="263" h="108">
                <a:moveTo>
                  <a:pt x="0" y="0"/>
                </a:moveTo>
                <a:lnTo>
                  <a:pt x="262" y="0"/>
                </a:lnTo>
                <a:lnTo>
                  <a:pt x="262" y="107"/>
                </a:lnTo>
                <a:lnTo>
                  <a:pt x="0" y="107"/>
                </a:lnTo>
                <a:lnTo>
                  <a:pt x="0" y="0"/>
                </a:lnTo>
              </a:path>
            </a:pathLst>
          </a:custGeom>
          <a:solidFill>
            <a:srgbClr val="009688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77" name="Rectangle 33"/>
          <p:cNvSpPr>
            <a:spLocks noChangeArrowheads="1"/>
          </p:cNvSpPr>
          <p:nvPr/>
        </p:nvSpPr>
        <p:spPr bwMode="auto">
          <a:xfrm>
            <a:off x="5530850" y="2535238"/>
            <a:ext cx="79057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Males</a:t>
            </a:r>
          </a:p>
        </p:txBody>
      </p:sp>
      <p:sp>
        <p:nvSpPr>
          <p:cNvPr id="31778" name="Freeform 34"/>
          <p:cNvSpPr>
            <a:spLocks/>
          </p:cNvSpPr>
          <p:nvPr/>
        </p:nvSpPr>
        <p:spPr bwMode="auto">
          <a:xfrm>
            <a:off x="5119688" y="3143250"/>
            <a:ext cx="417512" cy="171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62" y="0"/>
              </a:cxn>
              <a:cxn ang="0">
                <a:pos x="262" y="107"/>
              </a:cxn>
              <a:cxn ang="0">
                <a:pos x="0" y="107"/>
              </a:cxn>
              <a:cxn ang="0">
                <a:pos x="0" y="0"/>
              </a:cxn>
            </a:cxnLst>
            <a:rect l="0" t="0" r="r" b="b"/>
            <a:pathLst>
              <a:path w="263" h="108">
                <a:moveTo>
                  <a:pt x="0" y="0"/>
                </a:moveTo>
                <a:lnTo>
                  <a:pt x="262" y="0"/>
                </a:lnTo>
                <a:lnTo>
                  <a:pt x="262" y="107"/>
                </a:lnTo>
                <a:lnTo>
                  <a:pt x="0" y="107"/>
                </a:lnTo>
                <a:lnTo>
                  <a:pt x="0" y="0"/>
                </a:lnTo>
              </a:path>
            </a:pathLst>
          </a:custGeom>
          <a:solidFill>
            <a:srgbClr val="89D6B5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79" name="Rectangle 35"/>
          <p:cNvSpPr>
            <a:spLocks noChangeArrowheads="1"/>
          </p:cNvSpPr>
          <p:nvPr/>
        </p:nvSpPr>
        <p:spPr bwMode="auto">
          <a:xfrm>
            <a:off x="5526088" y="3068638"/>
            <a:ext cx="105727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Females</a:t>
            </a:r>
          </a:p>
        </p:txBody>
      </p:sp>
      <p:sp>
        <p:nvSpPr>
          <p:cNvPr id="31780" name="Rectangle 36"/>
          <p:cNvSpPr>
            <a:spLocks noChangeArrowheads="1"/>
          </p:cNvSpPr>
          <p:nvPr/>
        </p:nvSpPr>
        <p:spPr bwMode="auto">
          <a:xfrm>
            <a:off x="1254125" y="1928813"/>
            <a:ext cx="1722438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Percent</a:t>
            </a:r>
          </a:p>
        </p:txBody>
      </p:sp>
      <p:sp>
        <p:nvSpPr>
          <p:cNvPr id="31781" name="Rectangle 37"/>
          <p:cNvSpPr>
            <a:spLocks noChangeArrowheads="1"/>
          </p:cNvSpPr>
          <p:nvPr/>
        </p:nvSpPr>
        <p:spPr bwMode="auto">
          <a:xfrm>
            <a:off x="2057400" y="5867400"/>
            <a:ext cx="50292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342900" indent="-342900" eaLnBrk="0" hangingPunct="0">
              <a:spcBef>
                <a:spcPct val="35000"/>
              </a:spcBef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Pooled data from 169,776 interviews.</a:t>
            </a:r>
          </a:p>
        </p:txBody>
      </p:sp>
      <p:sp>
        <p:nvSpPr>
          <p:cNvPr id="31782" name="Freeform 38"/>
          <p:cNvSpPr>
            <a:spLocks/>
          </p:cNvSpPr>
          <p:nvPr/>
        </p:nvSpPr>
        <p:spPr bwMode="auto">
          <a:xfrm>
            <a:off x="1830388" y="2401888"/>
            <a:ext cx="5943600" cy="2778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43" y="0"/>
              </a:cxn>
              <a:cxn ang="0">
                <a:pos x="3743" y="1749"/>
              </a:cxn>
              <a:cxn ang="0">
                <a:pos x="0" y="1749"/>
              </a:cxn>
              <a:cxn ang="0">
                <a:pos x="0" y="0"/>
              </a:cxn>
            </a:cxnLst>
            <a:rect l="0" t="0" r="r" b="b"/>
            <a:pathLst>
              <a:path w="3744" h="1750">
                <a:moveTo>
                  <a:pt x="0" y="0"/>
                </a:moveTo>
                <a:lnTo>
                  <a:pt x="3743" y="0"/>
                </a:lnTo>
                <a:lnTo>
                  <a:pt x="3743" y="1749"/>
                </a:lnTo>
                <a:lnTo>
                  <a:pt x="0" y="1749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nimBg="1"/>
      <p:bldP spid="31751" grpId="0" animBg="1"/>
      <p:bldP spid="31756" grpId="0" animBg="1"/>
      <p:bldP spid="317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 sz="4800" b="1">
                <a:solidFill>
                  <a:srgbClr val="FAFD00"/>
                </a:solidFill>
              </a:rPr>
              <a:t>Redefining Progress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3338" y="2057400"/>
            <a:ext cx="6570662" cy="4038600"/>
          </a:xfrm>
          <a:noFill/>
          <a:ln/>
        </p:spPr>
        <p:txBody>
          <a:bodyPr lIns="90488" tIns="44450" rIns="90488" bIns="44450"/>
          <a:lstStyle/>
          <a:p>
            <a:pPr marL="0" indent="0">
              <a:buFontTx/>
              <a:buNone/>
            </a:pPr>
            <a:r>
              <a:rPr lang="en-US" sz="2800" b="1">
                <a:solidFill>
                  <a:srgbClr val="FAFD00"/>
                </a:solidFill>
              </a:rPr>
              <a:t> </a:t>
            </a:r>
            <a:r>
              <a:rPr lang="en-US" sz="2400" b="1">
                <a:solidFill>
                  <a:srgbClr val="FAFD00"/>
                </a:solidFill>
              </a:rPr>
              <a:t>(1) Progress</a:t>
            </a:r>
            <a:r>
              <a:rPr lang="en-US" sz="2400">
                <a:solidFill>
                  <a:srgbClr val="FAFD00"/>
                </a:solidFill>
              </a:rPr>
              <a:t> 	= standard of living</a:t>
            </a:r>
          </a:p>
          <a:p>
            <a:pPr marL="0" indent="0">
              <a:buFontTx/>
              <a:buNone/>
            </a:pPr>
            <a:r>
              <a:rPr lang="en-US" sz="2400">
                <a:solidFill>
                  <a:srgbClr val="FAFD00"/>
                </a:solidFill>
              </a:rPr>
              <a:t>		= material well-being</a:t>
            </a:r>
          </a:p>
          <a:p>
            <a:pPr marL="0" indent="0">
              <a:buFontTx/>
              <a:buNone/>
            </a:pPr>
            <a:r>
              <a:rPr lang="en-US" sz="2400">
                <a:solidFill>
                  <a:srgbClr val="FAFD00"/>
                </a:solidFill>
              </a:rPr>
              <a:t>		= unsustainable development</a:t>
            </a:r>
          </a:p>
          <a:p>
            <a:pPr marL="0" indent="0">
              <a:buFontTx/>
              <a:buNone/>
            </a:pPr>
            <a:endParaRPr lang="en-US" sz="2400">
              <a:solidFill>
                <a:srgbClr val="FAFD00"/>
              </a:solidFill>
            </a:endParaRPr>
          </a:p>
          <a:p>
            <a:pPr marL="0" indent="0">
              <a:buFontTx/>
              <a:buNone/>
            </a:pPr>
            <a:r>
              <a:rPr lang="en-US" sz="2400" b="1">
                <a:solidFill>
                  <a:srgbClr val="FAFD00"/>
                </a:solidFill>
              </a:rPr>
              <a:t> (2) Progress</a:t>
            </a:r>
            <a:r>
              <a:rPr lang="en-US" sz="2400">
                <a:solidFill>
                  <a:srgbClr val="FAFD00"/>
                </a:solidFill>
              </a:rPr>
              <a:t> 	= quality of life</a:t>
            </a:r>
            <a:br>
              <a:rPr lang="en-US" sz="2400">
                <a:solidFill>
                  <a:srgbClr val="FAFD00"/>
                </a:solidFill>
              </a:rPr>
            </a:br>
            <a:r>
              <a:rPr lang="en-US" sz="2400">
                <a:solidFill>
                  <a:srgbClr val="FAFD00"/>
                </a:solidFill>
              </a:rPr>
              <a:t>		= total well-being (physical, mental, 			   social and spiritual)</a:t>
            </a:r>
            <a:br>
              <a:rPr lang="en-US" sz="2400">
                <a:solidFill>
                  <a:srgbClr val="FAFD00"/>
                </a:solidFill>
              </a:rPr>
            </a:br>
            <a:r>
              <a:rPr lang="en-US" sz="2400">
                <a:solidFill>
                  <a:srgbClr val="FAFD00"/>
                </a:solidFill>
              </a:rPr>
              <a:t>		= sustainable development</a:t>
            </a:r>
          </a:p>
          <a:p>
            <a:pPr marL="0" indent="0">
              <a:buFontTx/>
              <a:buNone/>
            </a:pPr>
            <a:endParaRPr lang="en-US" sz="2400">
              <a:solidFill>
                <a:srgbClr val="FAFD00"/>
              </a:solidFill>
            </a:endParaRPr>
          </a:p>
        </p:txBody>
      </p:sp>
      <p:sp>
        <p:nvSpPr>
          <p:cNvPr id="215044" name="Rectangle 4"/>
          <p:cNvSpPr>
            <a:spLocks noChangeArrowheads="1"/>
          </p:cNvSpPr>
          <p:nvPr/>
        </p:nvSpPr>
        <p:spPr bwMode="auto">
          <a:xfrm>
            <a:off x="2438400" y="1600200"/>
            <a:ext cx="6469063" cy="4368800"/>
          </a:xfrm>
          <a:prstGeom prst="rect">
            <a:avLst/>
          </a:prstGeom>
          <a:noFill/>
          <a:ln w="50800">
            <a:solidFill>
              <a:srgbClr val="FAFD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Ctr="1"/>
          <a:lstStyle/>
          <a:p>
            <a:pPr eaLnBrk="0" hangingPunct="0"/>
            <a:r>
              <a:rPr lang="en-US"/>
              <a:t>Well-Being and</a:t>
            </a:r>
            <a:br>
              <a:rPr lang="en-US"/>
            </a:br>
            <a:r>
              <a:rPr lang="en-US"/>
              <a:t>Being Well-Off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514600"/>
            <a:ext cx="8175625" cy="1187450"/>
          </a:xfrm>
          <a:noFill/>
          <a:ln/>
        </p:spPr>
        <p:txBody>
          <a:bodyPr lIns="90488" tIns="44450" rIns="90488" bIns="44450" anchor="ctr" anchorCtr="1">
            <a:spAutoFit/>
          </a:bodyPr>
          <a:lstStyle/>
          <a:p>
            <a:pPr marL="571500" indent="-571500" eaLnBrk="0" hangingPunct="0">
              <a:buFontTx/>
              <a:buNone/>
            </a:pPr>
            <a:r>
              <a:rPr lang="en-US" sz="3600"/>
              <a:t>A.	The presumption that</a:t>
            </a:r>
            <a:br>
              <a:rPr lang="en-US" sz="3600"/>
            </a:br>
            <a:r>
              <a:rPr lang="en-US" sz="3600"/>
              <a:t>money buys happiness</a:t>
            </a:r>
          </a:p>
        </p:txBody>
      </p:sp>
      <p:pic>
        <p:nvPicPr>
          <p:cNvPr id="35845" name="Picture 5" descr="NM00336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886200"/>
            <a:ext cx="3276600" cy="2570163"/>
          </a:xfrm>
          <a:prstGeom prst="rect">
            <a:avLst/>
          </a:prstGeom>
          <a:noFill/>
        </p:spPr>
      </p:pic>
      <p:graphicFrame>
        <p:nvGraphicFramePr>
          <p:cNvPr id="263168" name="Object 0"/>
          <p:cNvGraphicFramePr>
            <a:graphicFrameLocks noChangeAspect="1"/>
          </p:cNvGraphicFramePr>
          <p:nvPr/>
        </p:nvGraphicFramePr>
        <p:xfrm>
          <a:off x="2438400" y="4267200"/>
          <a:ext cx="5707063" cy="1362075"/>
        </p:xfrm>
        <a:graphic>
          <a:graphicData uri="http://schemas.openxmlformats.org/presentationml/2006/ole">
            <p:oleObj spid="_x0000_s263168" name="Document" r:id="rId5" imgW="5705640" imgH="1362240" progId="">
              <p:embed/>
            </p:oleObj>
          </a:graphicData>
        </a:graphic>
      </p:graphicFrame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/>
              <a:t> </a:t>
            </a:r>
            <a:r>
              <a:rPr lang="en-US" sz="4000"/>
              <a:t>Negative versus positive topics in </a:t>
            </a:r>
            <a:br>
              <a:rPr lang="en-US" sz="4000"/>
            </a:br>
            <a:r>
              <a:rPr lang="en-US" sz="4000"/>
              <a:t>psychology journal articles 1887 to 2003</a:t>
            </a:r>
            <a:endParaRPr lang="en-US"/>
          </a:p>
        </p:txBody>
      </p:sp>
      <p:sp>
        <p:nvSpPr>
          <p:cNvPr id="210947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743200"/>
            <a:ext cx="5410200" cy="4114800"/>
          </a:xfrm>
        </p:spPr>
        <p:txBody>
          <a:bodyPr/>
          <a:lstStyle/>
          <a:p>
            <a:pPr>
              <a:buFontTx/>
              <a:buChar char=" "/>
            </a:pPr>
            <a:r>
              <a:rPr lang="en-US" sz="3200"/>
              <a:t>  93,381 on “depression”</a:t>
            </a:r>
          </a:p>
          <a:p>
            <a:pPr>
              <a:buFontTx/>
              <a:buChar char=" "/>
            </a:pPr>
            <a:r>
              <a:rPr lang="en-US" sz="3200"/>
              <a:t>  23,790 on “fear”</a:t>
            </a:r>
          </a:p>
          <a:p>
            <a:pPr>
              <a:buFontTx/>
              <a:buChar char=" "/>
            </a:pPr>
            <a:r>
              <a:rPr lang="en-US" sz="3200"/>
              <a:t>242,134 on “treatment”</a:t>
            </a:r>
          </a:p>
        </p:txBody>
      </p:sp>
      <p:sp>
        <p:nvSpPr>
          <p:cNvPr id="210948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2743200"/>
            <a:ext cx="5791200" cy="4114800"/>
          </a:xfrm>
        </p:spPr>
        <p:txBody>
          <a:bodyPr/>
          <a:lstStyle/>
          <a:p>
            <a:pPr>
              <a:buFontTx/>
              <a:buChar char=" "/>
            </a:pPr>
            <a:r>
              <a:rPr lang="en-US" sz="3200"/>
              <a:t>4,247 on “happiness”</a:t>
            </a:r>
          </a:p>
          <a:p>
            <a:pPr>
              <a:buFontTx/>
              <a:buChar char=" "/>
            </a:pPr>
            <a:r>
              <a:rPr lang="en-US" sz="3200"/>
              <a:t>   933 on “courage</a:t>
            </a:r>
          </a:p>
          <a:p>
            <a:pPr>
              <a:buFontTx/>
              <a:buChar char=" "/>
            </a:pPr>
            <a:r>
              <a:rPr lang="en-US" sz="3200"/>
              <a:t>38,349 on “prevention”</a:t>
            </a:r>
          </a:p>
          <a:p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0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0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0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7" grpId="0" uiExpand="1" build="p" autoUpdateAnimBg="0"/>
      <p:bldP spid="210948" grpId="0" uiExpand="1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Seligman’s “three pillars”</a:t>
            </a:r>
          </a:p>
          <a:p>
            <a:pPr>
              <a:buFontTx/>
              <a:buNone/>
            </a:pPr>
            <a:r>
              <a:rPr lang="en-US"/>
              <a:t>of positive psychology: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3352800"/>
            <a:ext cx="8001000" cy="198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/>
              <a:t> </a:t>
            </a:r>
            <a:r>
              <a:rPr lang="en-US" sz="4000" b="1" i="1"/>
              <a:t>Positive subjective well-being</a:t>
            </a:r>
          </a:p>
          <a:p>
            <a:pPr lvl="1">
              <a:lnSpc>
                <a:spcPct val="90000"/>
              </a:lnSpc>
            </a:pPr>
            <a:r>
              <a:rPr lang="en-US" sz="3600" b="1" i="1"/>
              <a:t>life satisfaction/happiness/optimism</a:t>
            </a:r>
          </a:p>
          <a:p>
            <a:pPr>
              <a:lnSpc>
                <a:spcPct val="90000"/>
              </a:lnSpc>
            </a:pPr>
            <a:r>
              <a:rPr lang="en-US" sz="2800"/>
              <a:t> Positive strengths and virtues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creativity/courage/compassion/integrity/wisdom/self-control/spirituality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800"/>
              <a:t> Positive institutions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healthy families/neighborhoods/schools/media</a:t>
            </a: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</p:txBody>
      </p:sp>
      <p:sp>
        <p:nvSpPr>
          <p:cNvPr id="2058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A more positive psychology for the twenty-first century?</a:t>
            </a:r>
          </a:p>
        </p:txBody>
      </p:sp>
      <p:pic>
        <p:nvPicPr>
          <p:cNvPr id="205830" name="Picture 6" descr="selpres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219200"/>
            <a:ext cx="2193925" cy="2160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noFill/>
          <a:ln/>
        </p:spPr>
        <p:txBody>
          <a:bodyPr lIns="90488" tIns="44450" rIns="90488" bIns="44450" anchorCtr="1"/>
          <a:lstStyle/>
          <a:p>
            <a:pPr eaLnBrk="0" hangingPunct="0"/>
            <a:r>
              <a:rPr lang="en-US"/>
              <a:t>What Is “Subjective Well-Being”?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24125"/>
            <a:ext cx="7772400" cy="2835275"/>
          </a:xfrm>
          <a:noFill/>
          <a:ln/>
        </p:spPr>
        <p:txBody>
          <a:bodyPr lIns="90488" tIns="44450" rIns="90488" bIns="44450" anchor="ctr" anchorCtr="1">
            <a:spAutoFit/>
          </a:bodyPr>
          <a:lstStyle/>
          <a:p>
            <a:pPr marL="571500" indent="-571500" eaLnBrk="0" hangingPunct="0">
              <a:buFontTx/>
              <a:buNone/>
            </a:pPr>
            <a:r>
              <a:rPr lang="en-US" sz="3600"/>
              <a:t>1.	</a:t>
            </a:r>
            <a:r>
              <a:rPr lang="en-US" sz="3600" b="1"/>
              <a:t>Feeling happy: </a:t>
            </a:r>
            <a:r>
              <a:rPr lang="en-US" sz="3600"/>
              <a:t>“Taking all things together, how would you say things are these days — would you say you are very happy, pretty happy, or not too happy?”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305800" cy="1143000"/>
          </a:xfrm>
          <a:noFill/>
          <a:ln/>
        </p:spPr>
        <p:txBody>
          <a:bodyPr lIns="90488" tIns="44450" rIns="90488" bIns="44450" anchorCtr="1"/>
          <a:lstStyle/>
          <a:p>
            <a:pPr eaLnBrk="0" hangingPunct="0"/>
            <a:r>
              <a:rPr lang="en-US"/>
              <a:t>What Is “Subjective Well-Being”?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514600"/>
            <a:ext cx="7086600" cy="1736725"/>
          </a:xfrm>
          <a:noFill/>
          <a:ln/>
        </p:spPr>
        <p:txBody>
          <a:bodyPr lIns="90488" tIns="44450" rIns="90488" bIns="44450" anchor="ctr" anchorCtr="1">
            <a:spAutoFit/>
          </a:bodyPr>
          <a:lstStyle/>
          <a:p>
            <a:pPr marL="571500" indent="-571500" eaLnBrk="0" hangingPunct="0">
              <a:buFontTx/>
              <a:buNone/>
            </a:pPr>
            <a:r>
              <a:rPr lang="en-US" sz="3600"/>
              <a:t>2.	</a:t>
            </a:r>
            <a:r>
              <a:rPr lang="en-US" sz="3600" b="1"/>
              <a:t>Thinking life is satisfying: </a:t>
            </a:r>
            <a:r>
              <a:rPr lang="en-US" sz="3600"/>
              <a:t>“How satisfied are you with your life as a whole these days?”</a:t>
            </a:r>
          </a:p>
        </p:txBody>
      </p:sp>
    </p:spTree>
  </p:cSld>
  <p:clrMapOvr>
    <a:masterClrMapping/>
  </p:clrMapOvr>
  <p:transition>
    <p:zoom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Ctr="1"/>
          <a:lstStyle/>
          <a:p>
            <a:pPr eaLnBrk="0" hangingPunct="0"/>
            <a:r>
              <a:rPr lang="en-US"/>
              <a:t>How Happy Are People?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590800"/>
            <a:ext cx="7772400" cy="638175"/>
          </a:xfrm>
          <a:noFill/>
          <a:ln/>
        </p:spPr>
        <p:txBody>
          <a:bodyPr lIns="90488" tIns="44450" rIns="90488" bIns="44450" anchor="ctr" anchorCtr="1">
            <a:spAutoFit/>
          </a:bodyPr>
          <a:lstStyle/>
          <a:p>
            <a:pPr marL="571500" indent="-571500" eaLnBrk="0" hangingPunct="0">
              <a:buFontTx/>
              <a:buNone/>
            </a:pPr>
            <a:r>
              <a:rPr lang="en-US" sz="3600"/>
              <a:t>1.	Self-reports are mostly positive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 descr="carto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-3200400"/>
            <a:ext cx="8145463" cy="1005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  <a:ln/>
        </p:spPr>
        <p:txBody>
          <a:bodyPr lIns="90488" tIns="44450" rIns="90488" bIns="44450" anchorCtr="1"/>
          <a:lstStyle/>
          <a:p>
            <a:pPr eaLnBrk="0" hangingPunct="0"/>
            <a:r>
              <a:rPr lang="en-US"/>
              <a:t>Subjective Well-Being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1042988"/>
            <a:ext cx="7769225" cy="546100"/>
          </a:xfrm>
          <a:noFill/>
          <a:ln/>
        </p:spPr>
        <p:txBody>
          <a:bodyPr lIns="90488" tIns="44450" rIns="90488" bIns="44450" anchor="ctr" anchorCtr="1">
            <a:spAutoFit/>
          </a:bodyPr>
          <a:lstStyle/>
          <a:p>
            <a:pPr eaLnBrk="0" hangingPunct="0">
              <a:buFontTx/>
              <a:buNone/>
            </a:pPr>
            <a:r>
              <a:rPr lang="en-US" sz="3000"/>
              <a:t>916 Surveys in 45 Nations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930400" y="5822950"/>
            <a:ext cx="5365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1.50</a:t>
            </a:r>
          </a:p>
        </p:txBody>
      </p:sp>
      <p:grpSp>
        <p:nvGrpSpPr>
          <p:cNvPr id="17421" name="Group 13"/>
          <p:cNvGrpSpPr>
            <a:grpSpLocks/>
          </p:cNvGrpSpPr>
          <p:nvPr/>
        </p:nvGrpSpPr>
        <p:grpSpPr bwMode="auto">
          <a:xfrm>
            <a:off x="2136775" y="2224088"/>
            <a:ext cx="60325" cy="2940050"/>
            <a:chOff x="1346" y="1401"/>
            <a:chExt cx="38" cy="1852"/>
          </a:xfrm>
        </p:grpSpPr>
        <p:sp>
          <p:nvSpPr>
            <p:cNvPr id="17414" name="Line 6"/>
            <p:cNvSpPr>
              <a:spLocks noChangeShapeType="1"/>
            </p:cNvSpPr>
            <p:nvPr/>
          </p:nvSpPr>
          <p:spPr bwMode="auto">
            <a:xfrm>
              <a:off x="1346" y="3253"/>
              <a:ext cx="3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5" name="Line 7"/>
            <p:cNvSpPr>
              <a:spLocks noChangeShapeType="1"/>
            </p:cNvSpPr>
            <p:nvPr/>
          </p:nvSpPr>
          <p:spPr bwMode="auto">
            <a:xfrm>
              <a:off x="1346" y="2935"/>
              <a:ext cx="3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6" name="Line 8"/>
            <p:cNvSpPr>
              <a:spLocks noChangeShapeType="1"/>
            </p:cNvSpPr>
            <p:nvPr/>
          </p:nvSpPr>
          <p:spPr bwMode="auto">
            <a:xfrm>
              <a:off x="1346" y="2628"/>
              <a:ext cx="3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7" name="Line 9"/>
            <p:cNvSpPr>
              <a:spLocks noChangeShapeType="1"/>
            </p:cNvSpPr>
            <p:nvPr/>
          </p:nvSpPr>
          <p:spPr bwMode="auto">
            <a:xfrm>
              <a:off x="1346" y="2320"/>
              <a:ext cx="3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8" name="Line 10"/>
            <p:cNvSpPr>
              <a:spLocks noChangeShapeType="1"/>
            </p:cNvSpPr>
            <p:nvPr/>
          </p:nvSpPr>
          <p:spPr bwMode="auto">
            <a:xfrm>
              <a:off x="1346" y="2007"/>
              <a:ext cx="3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9" name="Line 11"/>
            <p:cNvSpPr>
              <a:spLocks noChangeShapeType="1"/>
            </p:cNvSpPr>
            <p:nvPr/>
          </p:nvSpPr>
          <p:spPr bwMode="auto">
            <a:xfrm>
              <a:off x="1346" y="1707"/>
              <a:ext cx="3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0" name="Line 12"/>
            <p:cNvSpPr>
              <a:spLocks noChangeShapeType="1"/>
            </p:cNvSpPr>
            <p:nvPr/>
          </p:nvSpPr>
          <p:spPr bwMode="auto">
            <a:xfrm>
              <a:off x="1346" y="1401"/>
              <a:ext cx="3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1714500" y="1658938"/>
            <a:ext cx="303213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</a:pPr>
            <a:r>
              <a: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160</a:t>
            </a: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1668463" y="2160588"/>
            <a:ext cx="3492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</a:pPr>
            <a:r>
              <a: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140</a:t>
            </a: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1668463" y="2649538"/>
            <a:ext cx="3492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</a:pPr>
            <a:r>
              <a: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120</a:t>
            </a: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1714500" y="3130550"/>
            <a:ext cx="303213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</a:pPr>
            <a:r>
              <a: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100</a:t>
            </a:r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1801813" y="3633788"/>
            <a:ext cx="2159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</a:pPr>
            <a:r>
              <a: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80</a:t>
            </a:r>
          </a:p>
        </p:txBody>
      </p: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1801813" y="4116388"/>
            <a:ext cx="2159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</a:pPr>
            <a:r>
              <a: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60</a:t>
            </a:r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1801813" y="4595813"/>
            <a:ext cx="2159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</a:pPr>
            <a:r>
              <a: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40</a:t>
            </a:r>
          </a:p>
        </p:txBody>
      </p:sp>
      <p:sp>
        <p:nvSpPr>
          <p:cNvPr id="17429" name="Rectangle 21"/>
          <p:cNvSpPr>
            <a:spLocks noChangeArrowheads="1"/>
          </p:cNvSpPr>
          <p:nvPr/>
        </p:nvSpPr>
        <p:spPr bwMode="auto">
          <a:xfrm>
            <a:off x="1801813" y="5110163"/>
            <a:ext cx="2159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</a:pPr>
            <a:r>
              <a: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20</a:t>
            </a:r>
          </a:p>
        </p:txBody>
      </p:sp>
      <p:sp>
        <p:nvSpPr>
          <p:cNvPr id="17430" name="Rectangle 22"/>
          <p:cNvSpPr>
            <a:spLocks noChangeArrowheads="1"/>
          </p:cNvSpPr>
          <p:nvPr/>
        </p:nvSpPr>
        <p:spPr bwMode="auto">
          <a:xfrm>
            <a:off x="1801813" y="5583238"/>
            <a:ext cx="2159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</a:pPr>
            <a:r>
              <a: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0</a:t>
            </a:r>
          </a:p>
        </p:txBody>
      </p:sp>
      <p:sp>
        <p:nvSpPr>
          <p:cNvPr id="17431" name="Rectangle 23"/>
          <p:cNvSpPr>
            <a:spLocks noChangeArrowheads="1"/>
          </p:cNvSpPr>
          <p:nvPr/>
        </p:nvSpPr>
        <p:spPr bwMode="auto">
          <a:xfrm>
            <a:off x="3733800" y="1905000"/>
            <a:ext cx="2513013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Average = 6.75</a:t>
            </a:r>
            <a:b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</a:b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on 0 to 10 scale</a:t>
            </a:r>
            <a:endParaRPr lang="en-US" sz="1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</a:endParaRPr>
          </a:p>
        </p:txBody>
      </p:sp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2247900" y="6007100"/>
            <a:ext cx="5365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2.00</a:t>
            </a:r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2609850" y="5822950"/>
            <a:ext cx="5365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2.50</a:t>
            </a:r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2971800" y="6007100"/>
            <a:ext cx="5365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3.00</a:t>
            </a:r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3314700" y="5822950"/>
            <a:ext cx="5365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3.50</a:t>
            </a:r>
          </a:p>
        </p:txBody>
      </p:sp>
      <p:sp>
        <p:nvSpPr>
          <p:cNvPr id="17436" name="Rectangle 28"/>
          <p:cNvSpPr>
            <a:spLocks noChangeArrowheads="1"/>
          </p:cNvSpPr>
          <p:nvPr/>
        </p:nvSpPr>
        <p:spPr bwMode="auto">
          <a:xfrm>
            <a:off x="3651250" y="6007100"/>
            <a:ext cx="5365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4.00</a:t>
            </a:r>
          </a:p>
        </p:txBody>
      </p:sp>
      <p:sp>
        <p:nvSpPr>
          <p:cNvPr id="17437" name="Rectangle 29"/>
          <p:cNvSpPr>
            <a:spLocks noChangeArrowheads="1"/>
          </p:cNvSpPr>
          <p:nvPr/>
        </p:nvSpPr>
        <p:spPr bwMode="auto">
          <a:xfrm>
            <a:off x="3975100" y="5822950"/>
            <a:ext cx="5365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4.50</a:t>
            </a:r>
          </a:p>
        </p:txBody>
      </p:sp>
      <p:sp>
        <p:nvSpPr>
          <p:cNvPr id="17438" name="Rectangle 30"/>
          <p:cNvSpPr>
            <a:spLocks noChangeArrowheads="1"/>
          </p:cNvSpPr>
          <p:nvPr/>
        </p:nvSpPr>
        <p:spPr bwMode="auto">
          <a:xfrm>
            <a:off x="4311650" y="6007100"/>
            <a:ext cx="5365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5.00</a:t>
            </a:r>
          </a:p>
        </p:txBody>
      </p:sp>
      <p:sp>
        <p:nvSpPr>
          <p:cNvPr id="17439" name="Rectangle 31"/>
          <p:cNvSpPr>
            <a:spLocks noChangeArrowheads="1"/>
          </p:cNvSpPr>
          <p:nvPr/>
        </p:nvSpPr>
        <p:spPr bwMode="auto">
          <a:xfrm>
            <a:off x="4648200" y="5822950"/>
            <a:ext cx="5365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5.50</a:t>
            </a:r>
          </a:p>
        </p:txBody>
      </p:sp>
      <p:sp>
        <p:nvSpPr>
          <p:cNvPr id="17440" name="Rectangle 32"/>
          <p:cNvSpPr>
            <a:spLocks noChangeArrowheads="1"/>
          </p:cNvSpPr>
          <p:nvPr/>
        </p:nvSpPr>
        <p:spPr bwMode="auto">
          <a:xfrm>
            <a:off x="4953000" y="6007100"/>
            <a:ext cx="5365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6.00</a:t>
            </a:r>
          </a:p>
        </p:txBody>
      </p:sp>
      <p:sp>
        <p:nvSpPr>
          <p:cNvPr id="17441" name="Rectangle 33"/>
          <p:cNvSpPr>
            <a:spLocks noChangeArrowheads="1"/>
          </p:cNvSpPr>
          <p:nvPr/>
        </p:nvSpPr>
        <p:spPr bwMode="auto">
          <a:xfrm>
            <a:off x="5321300" y="5822950"/>
            <a:ext cx="5365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6.50</a:t>
            </a:r>
          </a:p>
        </p:txBody>
      </p:sp>
      <p:sp>
        <p:nvSpPr>
          <p:cNvPr id="17442" name="Rectangle 34"/>
          <p:cNvSpPr>
            <a:spLocks noChangeArrowheads="1"/>
          </p:cNvSpPr>
          <p:nvPr/>
        </p:nvSpPr>
        <p:spPr bwMode="auto">
          <a:xfrm>
            <a:off x="5664200" y="6007100"/>
            <a:ext cx="5365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7.00</a:t>
            </a:r>
          </a:p>
        </p:txBody>
      </p:sp>
      <p:sp>
        <p:nvSpPr>
          <p:cNvPr id="17443" name="Rectangle 35"/>
          <p:cNvSpPr>
            <a:spLocks noChangeArrowheads="1"/>
          </p:cNvSpPr>
          <p:nvPr/>
        </p:nvSpPr>
        <p:spPr bwMode="auto">
          <a:xfrm>
            <a:off x="6007100" y="5822950"/>
            <a:ext cx="5365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7.50</a:t>
            </a:r>
          </a:p>
        </p:txBody>
      </p:sp>
      <p:sp>
        <p:nvSpPr>
          <p:cNvPr id="17444" name="Rectangle 36"/>
          <p:cNvSpPr>
            <a:spLocks noChangeArrowheads="1"/>
          </p:cNvSpPr>
          <p:nvPr/>
        </p:nvSpPr>
        <p:spPr bwMode="auto">
          <a:xfrm>
            <a:off x="6350000" y="6007100"/>
            <a:ext cx="5365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8.00</a:t>
            </a:r>
          </a:p>
        </p:txBody>
      </p:sp>
      <p:sp>
        <p:nvSpPr>
          <p:cNvPr id="17445" name="Rectangle 37"/>
          <p:cNvSpPr>
            <a:spLocks noChangeArrowheads="1"/>
          </p:cNvSpPr>
          <p:nvPr/>
        </p:nvSpPr>
        <p:spPr bwMode="auto">
          <a:xfrm>
            <a:off x="6699250" y="5822950"/>
            <a:ext cx="5365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8.50</a:t>
            </a:r>
          </a:p>
        </p:txBody>
      </p:sp>
      <p:grpSp>
        <p:nvGrpSpPr>
          <p:cNvPr id="17465" name="Group 57"/>
          <p:cNvGrpSpPr>
            <a:grpSpLocks/>
          </p:cNvGrpSpPr>
          <p:nvPr/>
        </p:nvGrpSpPr>
        <p:grpSpPr bwMode="auto">
          <a:xfrm>
            <a:off x="2208213" y="5648325"/>
            <a:ext cx="4754562" cy="66675"/>
            <a:chOff x="1391" y="3558"/>
            <a:chExt cx="2995" cy="42"/>
          </a:xfrm>
        </p:grpSpPr>
        <p:grpSp>
          <p:nvGrpSpPr>
            <p:cNvPr id="17453" name="Group 45"/>
            <p:cNvGrpSpPr>
              <a:grpSpLocks/>
            </p:cNvGrpSpPr>
            <p:nvPr/>
          </p:nvGrpSpPr>
          <p:grpSpPr bwMode="auto">
            <a:xfrm>
              <a:off x="1391" y="3558"/>
              <a:ext cx="1288" cy="42"/>
              <a:chOff x="1391" y="3558"/>
              <a:chExt cx="1288" cy="42"/>
            </a:xfrm>
          </p:grpSpPr>
          <p:sp>
            <p:nvSpPr>
              <p:cNvPr id="17446" name="Line 38"/>
              <p:cNvSpPr>
                <a:spLocks noChangeShapeType="1"/>
              </p:cNvSpPr>
              <p:nvPr/>
            </p:nvSpPr>
            <p:spPr bwMode="auto">
              <a:xfrm>
                <a:off x="1391" y="3558"/>
                <a:ext cx="0" cy="42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7" name="Line 39"/>
              <p:cNvSpPr>
                <a:spLocks noChangeShapeType="1"/>
              </p:cNvSpPr>
              <p:nvPr/>
            </p:nvSpPr>
            <p:spPr bwMode="auto">
              <a:xfrm>
                <a:off x="1605" y="3558"/>
                <a:ext cx="0" cy="42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8" name="Line 40"/>
              <p:cNvSpPr>
                <a:spLocks noChangeShapeType="1"/>
              </p:cNvSpPr>
              <p:nvPr/>
            </p:nvSpPr>
            <p:spPr bwMode="auto">
              <a:xfrm>
                <a:off x="1821" y="3558"/>
                <a:ext cx="0" cy="42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9" name="Line 41"/>
              <p:cNvSpPr>
                <a:spLocks noChangeShapeType="1"/>
              </p:cNvSpPr>
              <p:nvPr/>
            </p:nvSpPr>
            <p:spPr bwMode="auto">
              <a:xfrm>
                <a:off x="2035" y="3558"/>
                <a:ext cx="0" cy="42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0" name="Line 42"/>
              <p:cNvSpPr>
                <a:spLocks noChangeShapeType="1"/>
              </p:cNvSpPr>
              <p:nvPr/>
            </p:nvSpPr>
            <p:spPr bwMode="auto">
              <a:xfrm>
                <a:off x="2248" y="3558"/>
                <a:ext cx="0" cy="42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1" name="Line 43"/>
              <p:cNvSpPr>
                <a:spLocks noChangeShapeType="1"/>
              </p:cNvSpPr>
              <p:nvPr/>
            </p:nvSpPr>
            <p:spPr bwMode="auto">
              <a:xfrm>
                <a:off x="2461" y="3558"/>
                <a:ext cx="0" cy="42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2" name="Line 44"/>
              <p:cNvSpPr>
                <a:spLocks noChangeShapeType="1"/>
              </p:cNvSpPr>
              <p:nvPr/>
            </p:nvSpPr>
            <p:spPr bwMode="auto">
              <a:xfrm>
                <a:off x="2679" y="3558"/>
                <a:ext cx="0" cy="42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61" name="Group 53"/>
            <p:cNvGrpSpPr>
              <a:grpSpLocks/>
            </p:cNvGrpSpPr>
            <p:nvPr/>
          </p:nvGrpSpPr>
          <p:grpSpPr bwMode="auto">
            <a:xfrm>
              <a:off x="2679" y="3558"/>
              <a:ext cx="1279" cy="42"/>
              <a:chOff x="2679" y="3558"/>
              <a:chExt cx="1279" cy="42"/>
            </a:xfrm>
          </p:grpSpPr>
          <p:sp>
            <p:nvSpPr>
              <p:cNvPr id="17454" name="Line 46"/>
              <p:cNvSpPr>
                <a:spLocks noChangeShapeType="1"/>
              </p:cNvSpPr>
              <p:nvPr/>
            </p:nvSpPr>
            <p:spPr bwMode="auto">
              <a:xfrm>
                <a:off x="2679" y="3558"/>
                <a:ext cx="0" cy="42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5" name="Line 47"/>
              <p:cNvSpPr>
                <a:spLocks noChangeShapeType="1"/>
              </p:cNvSpPr>
              <p:nvPr/>
            </p:nvSpPr>
            <p:spPr bwMode="auto">
              <a:xfrm>
                <a:off x="2892" y="3558"/>
                <a:ext cx="0" cy="42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6" name="Line 48"/>
              <p:cNvSpPr>
                <a:spLocks noChangeShapeType="1"/>
              </p:cNvSpPr>
              <p:nvPr/>
            </p:nvSpPr>
            <p:spPr bwMode="auto">
              <a:xfrm>
                <a:off x="3106" y="3558"/>
                <a:ext cx="0" cy="42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7" name="Line 49"/>
              <p:cNvSpPr>
                <a:spLocks noChangeShapeType="1"/>
              </p:cNvSpPr>
              <p:nvPr/>
            </p:nvSpPr>
            <p:spPr bwMode="auto">
              <a:xfrm>
                <a:off x="3319" y="3558"/>
                <a:ext cx="0" cy="42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8" name="Line 50"/>
              <p:cNvSpPr>
                <a:spLocks noChangeShapeType="1"/>
              </p:cNvSpPr>
              <p:nvPr/>
            </p:nvSpPr>
            <p:spPr bwMode="auto">
              <a:xfrm>
                <a:off x="3530" y="3558"/>
                <a:ext cx="0" cy="42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9" name="Line 51"/>
              <p:cNvSpPr>
                <a:spLocks noChangeShapeType="1"/>
              </p:cNvSpPr>
              <p:nvPr/>
            </p:nvSpPr>
            <p:spPr bwMode="auto">
              <a:xfrm>
                <a:off x="3742" y="3558"/>
                <a:ext cx="0" cy="42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0" name="Line 52"/>
              <p:cNvSpPr>
                <a:spLocks noChangeShapeType="1"/>
              </p:cNvSpPr>
              <p:nvPr/>
            </p:nvSpPr>
            <p:spPr bwMode="auto">
              <a:xfrm>
                <a:off x="3958" y="3558"/>
                <a:ext cx="0" cy="42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62" name="Line 54"/>
            <p:cNvSpPr>
              <a:spLocks noChangeShapeType="1"/>
            </p:cNvSpPr>
            <p:nvPr/>
          </p:nvSpPr>
          <p:spPr bwMode="auto">
            <a:xfrm>
              <a:off x="3959" y="3558"/>
              <a:ext cx="0" cy="42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3" name="Line 55"/>
            <p:cNvSpPr>
              <a:spLocks noChangeShapeType="1"/>
            </p:cNvSpPr>
            <p:nvPr/>
          </p:nvSpPr>
          <p:spPr bwMode="auto">
            <a:xfrm>
              <a:off x="4172" y="3558"/>
              <a:ext cx="0" cy="42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4" name="Line 56"/>
            <p:cNvSpPr>
              <a:spLocks noChangeShapeType="1"/>
            </p:cNvSpPr>
            <p:nvPr/>
          </p:nvSpPr>
          <p:spPr bwMode="auto">
            <a:xfrm>
              <a:off x="4386" y="3558"/>
              <a:ext cx="0" cy="42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66" name="Rectangle 58"/>
          <p:cNvSpPr>
            <a:spLocks noChangeArrowheads="1"/>
          </p:cNvSpPr>
          <p:nvPr/>
        </p:nvSpPr>
        <p:spPr bwMode="auto">
          <a:xfrm>
            <a:off x="3494088" y="5568950"/>
            <a:ext cx="187325" cy="66675"/>
          </a:xfrm>
          <a:prstGeom prst="rect">
            <a:avLst/>
          </a:prstGeom>
          <a:solidFill>
            <a:srgbClr val="89D6B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67" name="Rectangle 59"/>
          <p:cNvSpPr>
            <a:spLocks noChangeArrowheads="1"/>
          </p:cNvSpPr>
          <p:nvPr/>
        </p:nvSpPr>
        <p:spPr bwMode="auto">
          <a:xfrm>
            <a:off x="3662363" y="5610225"/>
            <a:ext cx="185737" cy="25400"/>
          </a:xfrm>
          <a:prstGeom prst="rect">
            <a:avLst/>
          </a:prstGeom>
          <a:solidFill>
            <a:srgbClr val="89D6B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68" name="Rectangle 60"/>
          <p:cNvSpPr>
            <a:spLocks noChangeArrowheads="1"/>
          </p:cNvSpPr>
          <p:nvPr/>
        </p:nvSpPr>
        <p:spPr bwMode="auto">
          <a:xfrm>
            <a:off x="3997325" y="5588000"/>
            <a:ext cx="185738" cy="47625"/>
          </a:xfrm>
          <a:prstGeom prst="rect">
            <a:avLst/>
          </a:prstGeom>
          <a:solidFill>
            <a:srgbClr val="89D6B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69" name="Rectangle 61"/>
          <p:cNvSpPr>
            <a:spLocks noChangeArrowheads="1"/>
          </p:cNvSpPr>
          <p:nvPr/>
        </p:nvSpPr>
        <p:spPr bwMode="auto">
          <a:xfrm>
            <a:off x="4164013" y="5592763"/>
            <a:ext cx="187325" cy="42862"/>
          </a:xfrm>
          <a:prstGeom prst="rect">
            <a:avLst/>
          </a:prstGeom>
          <a:solidFill>
            <a:srgbClr val="89D6B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70" name="Rectangle 62"/>
          <p:cNvSpPr>
            <a:spLocks noChangeArrowheads="1"/>
          </p:cNvSpPr>
          <p:nvPr/>
        </p:nvSpPr>
        <p:spPr bwMode="auto">
          <a:xfrm>
            <a:off x="4332288" y="5568950"/>
            <a:ext cx="185737" cy="66675"/>
          </a:xfrm>
          <a:prstGeom prst="rect">
            <a:avLst/>
          </a:prstGeom>
          <a:solidFill>
            <a:srgbClr val="89D6B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71" name="Rectangle 63"/>
          <p:cNvSpPr>
            <a:spLocks noChangeArrowheads="1"/>
          </p:cNvSpPr>
          <p:nvPr/>
        </p:nvSpPr>
        <p:spPr bwMode="auto">
          <a:xfrm>
            <a:off x="4498975" y="5507038"/>
            <a:ext cx="187325" cy="128587"/>
          </a:xfrm>
          <a:prstGeom prst="rect">
            <a:avLst/>
          </a:prstGeom>
          <a:solidFill>
            <a:srgbClr val="89D6B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72" name="Rectangle 64"/>
          <p:cNvSpPr>
            <a:spLocks noChangeArrowheads="1"/>
          </p:cNvSpPr>
          <p:nvPr/>
        </p:nvSpPr>
        <p:spPr bwMode="auto">
          <a:xfrm>
            <a:off x="4667250" y="5016500"/>
            <a:ext cx="187325" cy="619125"/>
          </a:xfrm>
          <a:prstGeom prst="rect">
            <a:avLst/>
          </a:prstGeom>
          <a:solidFill>
            <a:srgbClr val="89D6B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73" name="Rectangle 65"/>
          <p:cNvSpPr>
            <a:spLocks noChangeArrowheads="1"/>
          </p:cNvSpPr>
          <p:nvPr/>
        </p:nvSpPr>
        <p:spPr bwMode="auto">
          <a:xfrm>
            <a:off x="4835525" y="4783138"/>
            <a:ext cx="185738" cy="852487"/>
          </a:xfrm>
          <a:prstGeom prst="rect">
            <a:avLst/>
          </a:prstGeom>
          <a:solidFill>
            <a:srgbClr val="89D6B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74" name="Rectangle 66"/>
          <p:cNvSpPr>
            <a:spLocks noChangeArrowheads="1"/>
          </p:cNvSpPr>
          <p:nvPr/>
        </p:nvSpPr>
        <p:spPr bwMode="auto">
          <a:xfrm>
            <a:off x="5002213" y="4164013"/>
            <a:ext cx="187325" cy="1471612"/>
          </a:xfrm>
          <a:prstGeom prst="rect">
            <a:avLst/>
          </a:prstGeom>
          <a:solidFill>
            <a:srgbClr val="89D6B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75" name="Rectangle 67"/>
          <p:cNvSpPr>
            <a:spLocks noChangeArrowheads="1"/>
          </p:cNvSpPr>
          <p:nvPr/>
        </p:nvSpPr>
        <p:spPr bwMode="auto">
          <a:xfrm>
            <a:off x="5170488" y="3802063"/>
            <a:ext cx="182562" cy="1833562"/>
          </a:xfrm>
          <a:prstGeom prst="rect">
            <a:avLst/>
          </a:prstGeom>
          <a:solidFill>
            <a:srgbClr val="89D6B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76" name="Rectangle 68"/>
          <p:cNvSpPr>
            <a:spLocks noChangeArrowheads="1"/>
          </p:cNvSpPr>
          <p:nvPr/>
        </p:nvSpPr>
        <p:spPr bwMode="auto">
          <a:xfrm>
            <a:off x="5353050" y="3825875"/>
            <a:ext cx="171450" cy="1809750"/>
          </a:xfrm>
          <a:prstGeom prst="rect">
            <a:avLst/>
          </a:prstGeom>
          <a:solidFill>
            <a:srgbClr val="89D6B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77" name="Rectangle 69"/>
          <p:cNvSpPr>
            <a:spLocks noChangeArrowheads="1"/>
          </p:cNvSpPr>
          <p:nvPr/>
        </p:nvSpPr>
        <p:spPr bwMode="auto">
          <a:xfrm>
            <a:off x="5505450" y="3235325"/>
            <a:ext cx="185738" cy="2400300"/>
          </a:xfrm>
          <a:prstGeom prst="rect">
            <a:avLst/>
          </a:prstGeom>
          <a:solidFill>
            <a:srgbClr val="89D6B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78" name="Rectangle 70"/>
          <p:cNvSpPr>
            <a:spLocks noChangeArrowheads="1"/>
          </p:cNvSpPr>
          <p:nvPr/>
        </p:nvSpPr>
        <p:spPr bwMode="auto">
          <a:xfrm>
            <a:off x="5672138" y="3649663"/>
            <a:ext cx="187325" cy="1985962"/>
          </a:xfrm>
          <a:prstGeom prst="rect">
            <a:avLst/>
          </a:prstGeom>
          <a:solidFill>
            <a:srgbClr val="89D6B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79" name="Rectangle 71"/>
          <p:cNvSpPr>
            <a:spLocks noChangeArrowheads="1"/>
          </p:cNvSpPr>
          <p:nvPr/>
        </p:nvSpPr>
        <p:spPr bwMode="auto">
          <a:xfrm>
            <a:off x="5840413" y="2773363"/>
            <a:ext cx="187325" cy="2862262"/>
          </a:xfrm>
          <a:prstGeom prst="rect">
            <a:avLst/>
          </a:prstGeom>
          <a:solidFill>
            <a:srgbClr val="89D6B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80" name="Rectangle 72"/>
          <p:cNvSpPr>
            <a:spLocks noChangeArrowheads="1"/>
          </p:cNvSpPr>
          <p:nvPr/>
        </p:nvSpPr>
        <p:spPr bwMode="auto">
          <a:xfrm>
            <a:off x="6008688" y="2320925"/>
            <a:ext cx="185737" cy="3314700"/>
          </a:xfrm>
          <a:prstGeom prst="rect">
            <a:avLst/>
          </a:prstGeom>
          <a:solidFill>
            <a:srgbClr val="89D6B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81" name="Rectangle 73"/>
          <p:cNvSpPr>
            <a:spLocks noChangeArrowheads="1"/>
          </p:cNvSpPr>
          <p:nvPr/>
        </p:nvSpPr>
        <p:spPr bwMode="auto">
          <a:xfrm>
            <a:off x="6175375" y="3302000"/>
            <a:ext cx="187325" cy="2333625"/>
          </a:xfrm>
          <a:prstGeom prst="rect">
            <a:avLst/>
          </a:prstGeom>
          <a:solidFill>
            <a:srgbClr val="89D6B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82" name="Rectangle 74"/>
          <p:cNvSpPr>
            <a:spLocks noChangeArrowheads="1"/>
          </p:cNvSpPr>
          <p:nvPr/>
        </p:nvSpPr>
        <p:spPr bwMode="auto">
          <a:xfrm>
            <a:off x="6343650" y="4106863"/>
            <a:ext cx="185738" cy="1528762"/>
          </a:xfrm>
          <a:prstGeom prst="rect">
            <a:avLst/>
          </a:prstGeom>
          <a:solidFill>
            <a:srgbClr val="89D6B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83" name="Rectangle 75"/>
          <p:cNvSpPr>
            <a:spLocks noChangeArrowheads="1"/>
          </p:cNvSpPr>
          <p:nvPr/>
        </p:nvSpPr>
        <p:spPr bwMode="auto">
          <a:xfrm>
            <a:off x="6510338" y="4692650"/>
            <a:ext cx="187325" cy="942975"/>
          </a:xfrm>
          <a:prstGeom prst="rect">
            <a:avLst/>
          </a:prstGeom>
          <a:solidFill>
            <a:srgbClr val="89D6B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84" name="Rectangle 76"/>
          <p:cNvSpPr>
            <a:spLocks noChangeArrowheads="1"/>
          </p:cNvSpPr>
          <p:nvPr/>
        </p:nvSpPr>
        <p:spPr bwMode="auto">
          <a:xfrm>
            <a:off x="6678613" y="5273675"/>
            <a:ext cx="185737" cy="361950"/>
          </a:xfrm>
          <a:prstGeom prst="rect">
            <a:avLst/>
          </a:prstGeom>
          <a:solidFill>
            <a:srgbClr val="89D6B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85" name="Rectangle 77"/>
          <p:cNvSpPr>
            <a:spLocks noChangeArrowheads="1"/>
          </p:cNvSpPr>
          <p:nvPr/>
        </p:nvSpPr>
        <p:spPr bwMode="auto">
          <a:xfrm>
            <a:off x="6845300" y="5592763"/>
            <a:ext cx="187325" cy="42862"/>
          </a:xfrm>
          <a:prstGeom prst="rect">
            <a:avLst/>
          </a:prstGeom>
          <a:solidFill>
            <a:srgbClr val="89D6B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86" name="Rectangle 78"/>
          <p:cNvSpPr>
            <a:spLocks noChangeArrowheads="1"/>
          </p:cNvSpPr>
          <p:nvPr/>
        </p:nvSpPr>
        <p:spPr bwMode="auto">
          <a:xfrm>
            <a:off x="2128838" y="5610225"/>
            <a:ext cx="185737" cy="25400"/>
          </a:xfrm>
          <a:prstGeom prst="rect">
            <a:avLst/>
          </a:prstGeom>
          <a:solidFill>
            <a:srgbClr val="89D6B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87" name="Rectangle 79"/>
          <p:cNvSpPr>
            <a:spLocks noChangeArrowheads="1"/>
          </p:cNvSpPr>
          <p:nvPr/>
        </p:nvSpPr>
        <p:spPr bwMode="auto">
          <a:xfrm>
            <a:off x="2128838" y="1725613"/>
            <a:ext cx="4902200" cy="3913187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10,126 momentary moods reported by 226 SMU students (Watson, 2000)</a:t>
            </a:r>
          </a:p>
        </p:txBody>
      </p:sp>
      <p:graphicFrame>
        <p:nvGraphicFramePr>
          <p:cNvPr id="192515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228600" y="1828800"/>
          <a:ext cx="8458200" cy="4767263"/>
        </p:xfrm>
        <a:graphic>
          <a:graphicData uri="http://schemas.openxmlformats.org/presentationml/2006/ole">
            <p:oleObj spid="_x0000_s192515" name="Chart" r:id="rId3" imgW="8485920" imgH="4795920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2515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92515" grpId="0" bld="series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Students’ language use in natural conversation (&gt;10,000 slices) </a:t>
            </a:r>
            <a:br>
              <a:rPr lang="en-US" sz="4000"/>
            </a:br>
            <a:r>
              <a:rPr lang="en-US" sz="1800"/>
              <a:t>Matthias Mehl and James Pennebaker at University of Texas</a:t>
            </a:r>
            <a:endParaRPr lang="en-US" sz="4000"/>
          </a:p>
        </p:txBody>
      </p:sp>
      <p:graphicFrame>
        <p:nvGraphicFramePr>
          <p:cNvPr id="258052" name="Object 4"/>
          <p:cNvGraphicFramePr>
            <a:graphicFrameLocks noChangeAspect="1"/>
          </p:cNvGraphicFramePr>
          <p:nvPr>
            <p:ph idx="1"/>
          </p:nvPr>
        </p:nvGraphicFramePr>
        <p:xfrm>
          <a:off x="1533525" y="2006600"/>
          <a:ext cx="6076950" cy="4064000"/>
        </p:xfrm>
        <a:graphic>
          <a:graphicData uri="http://schemas.openxmlformats.org/presentationml/2006/ole">
            <p:oleObj spid="_x0000_s258052" name="Chart" r:id="rId3" imgW="6095889" imgH="4076626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8052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58052" grpId="0" bld="series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 descr="ha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-3200400"/>
            <a:ext cx="8315325" cy="982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3225" y="3602038"/>
            <a:ext cx="1063625" cy="546100"/>
          </a:xfrm>
          <a:noFill/>
          <a:ln/>
        </p:spPr>
        <p:txBody>
          <a:bodyPr lIns="90488" tIns="44450" rIns="90488" bIns="44450" anchor="ctr" anchorCtr="1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3000" b="1">
                <a:solidFill>
                  <a:schemeClr val="folHlink"/>
                </a:solidFill>
                <a:latin typeface="Helvetica" charset="0"/>
              </a:rPr>
              <a:t>20%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630363" y="3602038"/>
            <a:ext cx="10636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 anchorCtr="1">
            <a:spAutoFit/>
          </a:bodyPr>
          <a:lstStyle/>
          <a:p>
            <a:pPr marL="342900" indent="-342900" algn="ctr" eaLnBrk="0" hangingPunct="0">
              <a:spcBef>
                <a:spcPct val="35000"/>
              </a:spcBef>
            </a:pPr>
            <a:r>
              <a:rPr lang="en-US" sz="30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46%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836863" y="3602038"/>
            <a:ext cx="10636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 anchorCtr="1">
            <a:spAutoFit/>
          </a:bodyPr>
          <a:lstStyle/>
          <a:p>
            <a:pPr marL="342900" indent="-342900" algn="ctr" eaLnBrk="0" hangingPunct="0">
              <a:spcBef>
                <a:spcPct val="35000"/>
              </a:spcBef>
            </a:pPr>
            <a:r>
              <a:rPr lang="en-US" sz="30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27%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044950" y="3602038"/>
            <a:ext cx="10636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 anchorCtr="1">
            <a:spAutoFit/>
          </a:bodyPr>
          <a:lstStyle/>
          <a:p>
            <a:pPr marL="342900" indent="-342900" algn="ctr" eaLnBrk="0" hangingPunct="0">
              <a:spcBef>
                <a:spcPct val="35000"/>
              </a:spcBef>
            </a:pPr>
            <a:r>
              <a:rPr lang="en-US" sz="30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4%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5265738" y="3602038"/>
            <a:ext cx="10636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 anchorCtr="1">
            <a:spAutoFit/>
          </a:bodyPr>
          <a:lstStyle/>
          <a:p>
            <a:pPr marL="342900" indent="-342900" algn="ctr" eaLnBrk="0" hangingPunct="0">
              <a:spcBef>
                <a:spcPct val="35000"/>
              </a:spcBef>
            </a:pPr>
            <a:r>
              <a:rPr lang="en-US" sz="30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2%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6467475" y="3602038"/>
            <a:ext cx="10636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 anchorCtr="1">
            <a:spAutoFit/>
          </a:bodyPr>
          <a:lstStyle/>
          <a:p>
            <a:pPr marL="342900" indent="-342900" algn="ctr" eaLnBrk="0" hangingPunct="0">
              <a:spcBef>
                <a:spcPct val="35000"/>
              </a:spcBef>
            </a:pPr>
            <a:r>
              <a:rPr lang="en-US" sz="30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1%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7697788" y="3602038"/>
            <a:ext cx="10636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 anchorCtr="1">
            <a:spAutoFit/>
          </a:bodyPr>
          <a:lstStyle/>
          <a:p>
            <a:pPr marL="342900" indent="-342900" algn="ctr" eaLnBrk="0" hangingPunct="0">
              <a:spcBef>
                <a:spcPct val="35000"/>
              </a:spcBef>
            </a:pPr>
            <a:r>
              <a:rPr lang="en-US" sz="30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0%</a:t>
            </a:r>
          </a:p>
        </p:txBody>
      </p:sp>
      <p:grpSp>
        <p:nvGrpSpPr>
          <p:cNvPr id="19501" name="Group 45"/>
          <p:cNvGrpSpPr>
            <a:grpSpLocks/>
          </p:cNvGrpSpPr>
          <p:nvPr/>
        </p:nvGrpSpPr>
        <p:grpSpPr bwMode="auto">
          <a:xfrm>
            <a:off x="387350" y="2368550"/>
            <a:ext cx="8369300" cy="1122363"/>
            <a:chOff x="244" y="1492"/>
            <a:chExt cx="5272" cy="707"/>
          </a:xfrm>
        </p:grpSpPr>
        <p:sp>
          <p:nvSpPr>
            <p:cNvPr id="19465" name="Oval 9"/>
            <p:cNvSpPr>
              <a:spLocks noChangeArrowheads="1"/>
            </p:cNvSpPr>
            <p:nvPr/>
          </p:nvSpPr>
          <p:spPr bwMode="auto">
            <a:xfrm>
              <a:off x="244" y="1492"/>
              <a:ext cx="708" cy="707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468" name="Group 12"/>
            <p:cNvGrpSpPr>
              <a:grpSpLocks/>
            </p:cNvGrpSpPr>
            <p:nvPr/>
          </p:nvGrpSpPr>
          <p:grpSpPr bwMode="auto">
            <a:xfrm>
              <a:off x="399" y="1895"/>
              <a:ext cx="400" cy="191"/>
              <a:chOff x="399" y="1895"/>
              <a:chExt cx="400" cy="191"/>
            </a:xfrm>
          </p:grpSpPr>
          <p:sp>
            <p:nvSpPr>
              <p:cNvPr id="19466" name="Arc 10"/>
              <p:cNvSpPr>
                <a:spLocks/>
              </p:cNvSpPr>
              <p:nvPr/>
            </p:nvSpPr>
            <p:spPr bwMode="auto">
              <a:xfrm rot="10800000">
                <a:off x="399" y="1895"/>
                <a:ext cx="191" cy="1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486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884" y="0"/>
                      <a:pt x="21536" y="9601"/>
                      <a:pt x="21599" y="21486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884" y="0"/>
                      <a:pt x="21536" y="9601"/>
                      <a:pt x="21599" y="2148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67" name="Arc 11"/>
              <p:cNvSpPr>
                <a:spLocks/>
              </p:cNvSpPr>
              <p:nvPr/>
            </p:nvSpPr>
            <p:spPr bwMode="auto">
              <a:xfrm rot="10800000">
                <a:off x="608" y="1895"/>
                <a:ext cx="191" cy="191"/>
              </a:xfrm>
              <a:custGeom>
                <a:avLst/>
                <a:gdLst>
                  <a:gd name="G0" fmla="+- 21599 0 0"/>
                  <a:gd name="G1" fmla="+- 21600 0 0"/>
                  <a:gd name="G2" fmla="+- 21600 0 0"/>
                  <a:gd name="T0" fmla="*/ 0 w 21599"/>
                  <a:gd name="T1" fmla="*/ 21374 h 21600"/>
                  <a:gd name="T2" fmla="*/ 21486 w 21599"/>
                  <a:gd name="T3" fmla="*/ 0 h 21600"/>
                  <a:gd name="T4" fmla="*/ 21599 w 2159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9" h="21600" fill="none" extrusionOk="0">
                    <a:moveTo>
                      <a:pt x="0" y="21374"/>
                    </a:moveTo>
                    <a:cubicBezTo>
                      <a:pt x="123" y="9577"/>
                      <a:pt x="9688" y="62"/>
                      <a:pt x="21486" y="0"/>
                    </a:cubicBezTo>
                  </a:path>
                  <a:path w="21599" h="21600" stroke="0" extrusionOk="0">
                    <a:moveTo>
                      <a:pt x="0" y="21374"/>
                    </a:moveTo>
                    <a:cubicBezTo>
                      <a:pt x="123" y="9577"/>
                      <a:pt x="9688" y="62"/>
                      <a:pt x="21486" y="0"/>
                    </a:cubicBezTo>
                    <a:lnTo>
                      <a:pt x="21599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469" name="Oval 13"/>
            <p:cNvSpPr>
              <a:spLocks noChangeArrowheads="1"/>
            </p:cNvSpPr>
            <p:nvPr/>
          </p:nvSpPr>
          <p:spPr bwMode="auto">
            <a:xfrm>
              <a:off x="399" y="1686"/>
              <a:ext cx="80" cy="8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0" name="Oval 14"/>
            <p:cNvSpPr>
              <a:spLocks noChangeArrowheads="1"/>
            </p:cNvSpPr>
            <p:nvPr/>
          </p:nvSpPr>
          <p:spPr bwMode="auto">
            <a:xfrm>
              <a:off x="717" y="1686"/>
              <a:ext cx="81" cy="8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1" name="Oval 15"/>
            <p:cNvSpPr>
              <a:spLocks noChangeArrowheads="1"/>
            </p:cNvSpPr>
            <p:nvPr/>
          </p:nvSpPr>
          <p:spPr bwMode="auto">
            <a:xfrm>
              <a:off x="1005" y="1492"/>
              <a:ext cx="708" cy="707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474" name="Group 18"/>
            <p:cNvGrpSpPr>
              <a:grpSpLocks/>
            </p:cNvGrpSpPr>
            <p:nvPr/>
          </p:nvGrpSpPr>
          <p:grpSpPr bwMode="auto">
            <a:xfrm>
              <a:off x="1160" y="1973"/>
              <a:ext cx="400" cy="113"/>
              <a:chOff x="1160" y="1973"/>
              <a:chExt cx="400" cy="113"/>
            </a:xfrm>
          </p:grpSpPr>
          <p:sp>
            <p:nvSpPr>
              <p:cNvPr id="19472" name="Arc 16"/>
              <p:cNvSpPr>
                <a:spLocks/>
              </p:cNvSpPr>
              <p:nvPr/>
            </p:nvSpPr>
            <p:spPr bwMode="auto">
              <a:xfrm rot="10800000">
                <a:off x="1160" y="1973"/>
                <a:ext cx="191" cy="11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599"/>
                  <a:gd name="T1" fmla="*/ 0 h 21600"/>
                  <a:gd name="T2" fmla="*/ 21599 w 21599"/>
                  <a:gd name="T3" fmla="*/ 21408 h 21600"/>
                  <a:gd name="T4" fmla="*/ 0 w 2159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9" h="21600" fill="none" extrusionOk="0">
                    <a:moveTo>
                      <a:pt x="-1" y="0"/>
                    </a:moveTo>
                    <a:cubicBezTo>
                      <a:pt x="11854" y="0"/>
                      <a:pt x="21493" y="9554"/>
                      <a:pt x="21599" y="21407"/>
                    </a:cubicBezTo>
                  </a:path>
                  <a:path w="21599" h="21600" stroke="0" extrusionOk="0">
                    <a:moveTo>
                      <a:pt x="-1" y="0"/>
                    </a:moveTo>
                    <a:cubicBezTo>
                      <a:pt x="11854" y="0"/>
                      <a:pt x="21493" y="9554"/>
                      <a:pt x="21599" y="2140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3" name="Arc 17"/>
              <p:cNvSpPr>
                <a:spLocks/>
              </p:cNvSpPr>
              <p:nvPr/>
            </p:nvSpPr>
            <p:spPr bwMode="auto">
              <a:xfrm rot="10800000">
                <a:off x="1369" y="1973"/>
                <a:ext cx="191" cy="113"/>
              </a:xfrm>
              <a:custGeom>
                <a:avLst/>
                <a:gdLst>
                  <a:gd name="G0" fmla="+- 21597 0 0"/>
                  <a:gd name="G1" fmla="+- 21600 0 0"/>
                  <a:gd name="G2" fmla="+- 21600 0 0"/>
                  <a:gd name="T0" fmla="*/ 0 w 21597"/>
                  <a:gd name="T1" fmla="*/ 21218 h 21600"/>
                  <a:gd name="T2" fmla="*/ 21484 w 21597"/>
                  <a:gd name="T3" fmla="*/ 0 h 21600"/>
                  <a:gd name="T4" fmla="*/ 21597 w 2159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7" h="21600" fill="none" extrusionOk="0">
                    <a:moveTo>
                      <a:pt x="0" y="21218"/>
                    </a:moveTo>
                    <a:cubicBezTo>
                      <a:pt x="207" y="9483"/>
                      <a:pt x="9747" y="61"/>
                      <a:pt x="21484" y="0"/>
                    </a:cubicBezTo>
                  </a:path>
                  <a:path w="21597" h="21600" stroke="0" extrusionOk="0">
                    <a:moveTo>
                      <a:pt x="0" y="21218"/>
                    </a:moveTo>
                    <a:cubicBezTo>
                      <a:pt x="207" y="9483"/>
                      <a:pt x="9747" y="61"/>
                      <a:pt x="21484" y="0"/>
                    </a:cubicBezTo>
                    <a:lnTo>
                      <a:pt x="21597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475" name="Oval 19"/>
            <p:cNvSpPr>
              <a:spLocks noChangeArrowheads="1"/>
            </p:cNvSpPr>
            <p:nvPr/>
          </p:nvSpPr>
          <p:spPr bwMode="auto">
            <a:xfrm>
              <a:off x="1160" y="1686"/>
              <a:ext cx="79" cy="8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6" name="Oval 20"/>
            <p:cNvSpPr>
              <a:spLocks noChangeArrowheads="1"/>
            </p:cNvSpPr>
            <p:nvPr/>
          </p:nvSpPr>
          <p:spPr bwMode="auto">
            <a:xfrm>
              <a:off x="1478" y="1686"/>
              <a:ext cx="80" cy="8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7" name="Oval 21"/>
            <p:cNvSpPr>
              <a:spLocks noChangeArrowheads="1"/>
            </p:cNvSpPr>
            <p:nvPr/>
          </p:nvSpPr>
          <p:spPr bwMode="auto">
            <a:xfrm>
              <a:off x="1765" y="1492"/>
              <a:ext cx="708" cy="707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8" name="Arc 22"/>
            <p:cNvSpPr>
              <a:spLocks/>
            </p:cNvSpPr>
            <p:nvPr/>
          </p:nvSpPr>
          <p:spPr bwMode="auto">
            <a:xfrm rot="13500000">
              <a:off x="2038" y="1921"/>
              <a:ext cx="191" cy="191"/>
            </a:xfrm>
            <a:custGeom>
              <a:avLst/>
              <a:gdLst>
                <a:gd name="G0" fmla="+- 21599 0 0"/>
                <a:gd name="G1" fmla="+- 21600 0 0"/>
                <a:gd name="G2" fmla="+- 21600 0 0"/>
                <a:gd name="T0" fmla="*/ 0 w 21599"/>
                <a:gd name="T1" fmla="*/ 21374 h 21600"/>
                <a:gd name="T2" fmla="*/ 21486 w 21599"/>
                <a:gd name="T3" fmla="*/ 0 h 21600"/>
                <a:gd name="T4" fmla="*/ 21599 w 2159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9" h="21600" fill="none" extrusionOk="0">
                  <a:moveTo>
                    <a:pt x="0" y="21374"/>
                  </a:moveTo>
                  <a:cubicBezTo>
                    <a:pt x="123" y="9577"/>
                    <a:pt x="9688" y="62"/>
                    <a:pt x="21486" y="0"/>
                  </a:cubicBezTo>
                </a:path>
                <a:path w="21599" h="21600" stroke="0" extrusionOk="0">
                  <a:moveTo>
                    <a:pt x="0" y="21374"/>
                  </a:moveTo>
                  <a:cubicBezTo>
                    <a:pt x="123" y="9577"/>
                    <a:pt x="9688" y="62"/>
                    <a:pt x="21486" y="0"/>
                  </a:cubicBezTo>
                  <a:lnTo>
                    <a:pt x="21599" y="21600"/>
                  </a:lnTo>
                  <a:close/>
                </a:path>
              </a:pathLst>
            </a:custGeom>
            <a:noFill/>
            <a:ln w="25400" cap="rnd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9" name="Oval 23"/>
            <p:cNvSpPr>
              <a:spLocks noChangeArrowheads="1"/>
            </p:cNvSpPr>
            <p:nvPr/>
          </p:nvSpPr>
          <p:spPr bwMode="auto">
            <a:xfrm>
              <a:off x="1921" y="1686"/>
              <a:ext cx="79" cy="8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0" name="Oval 24"/>
            <p:cNvSpPr>
              <a:spLocks noChangeArrowheads="1"/>
            </p:cNvSpPr>
            <p:nvPr/>
          </p:nvSpPr>
          <p:spPr bwMode="auto">
            <a:xfrm>
              <a:off x="2239" y="1686"/>
              <a:ext cx="80" cy="8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1" name="Oval 25"/>
            <p:cNvSpPr>
              <a:spLocks noChangeArrowheads="1"/>
            </p:cNvSpPr>
            <p:nvPr/>
          </p:nvSpPr>
          <p:spPr bwMode="auto">
            <a:xfrm>
              <a:off x="2526" y="1492"/>
              <a:ext cx="708" cy="707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2" name="Oval 26"/>
            <p:cNvSpPr>
              <a:spLocks noChangeArrowheads="1"/>
            </p:cNvSpPr>
            <p:nvPr/>
          </p:nvSpPr>
          <p:spPr bwMode="auto">
            <a:xfrm>
              <a:off x="2681" y="1686"/>
              <a:ext cx="80" cy="8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3" name="Oval 27"/>
            <p:cNvSpPr>
              <a:spLocks noChangeArrowheads="1"/>
            </p:cNvSpPr>
            <p:nvPr/>
          </p:nvSpPr>
          <p:spPr bwMode="auto">
            <a:xfrm>
              <a:off x="2999" y="1686"/>
              <a:ext cx="80" cy="8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4" name="Oval 28"/>
            <p:cNvSpPr>
              <a:spLocks noChangeArrowheads="1"/>
            </p:cNvSpPr>
            <p:nvPr/>
          </p:nvSpPr>
          <p:spPr bwMode="auto">
            <a:xfrm>
              <a:off x="3287" y="1492"/>
              <a:ext cx="708" cy="707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5" name="Oval 29"/>
            <p:cNvSpPr>
              <a:spLocks noChangeArrowheads="1"/>
            </p:cNvSpPr>
            <p:nvPr/>
          </p:nvSpPr>
          <p:spPr bwMode="auto">
            <a:xfrm>
              <a:off x="3442" y="1686"/>
              <a:ext cx="79" cy="8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6" name="Oval 30"/>
            <p:cNvSpPr>
              <a:spLocks noChangeArrowheads="1"/>
            </p:cNvSpPr>
            <p:nvPr/>
          </p:nvSpPr>
          <p:spPr bwMode="auto">
            <a:xfrm>
              <a:off x="3760" y="1686"/>
              <a:ext cx="80" cy="8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7" name="Oval 31"/>
            <p:cNvSpPr>
              <a:spLocks noChangeArrowheads="1"/>
            </p:cNvSpPr>
            <p:nvPr/>
          </p:nvSpPr>
          <p:spPr bwMode="auto">
            <a:xfrm>
              <a:off x="4047" y="1492"/>
              <a:ext cx="708" cy="707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8" name="Oval 32"/>
            <p:cNvSpPr>
              <a:spLocks noChangeArrowheads="1"/>
            </p:cNvSpPr>
            <p:nvPr/>
          </p:nvSpPr>
          <p:spPr bwMode="auto">
            <a:xfrm>
              <a:off x="4203" y="1686"/>
              <a:ext cx="79" cy="8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9" name="Oval 33"/>
            <p:cNvSpPr>
              <a:spLocks noChangeArrowheads="1"/>
            </p:cNvSpPr>
            <p:nvPr/>
          </p:nvSpPr>
          <p:spPr bwMode="auto">
            <a:xfrm>
              <a:off x="4521" y="1686"/>
              <a:ext cx="80" cy="8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0" name="Oval 34"/>
            <p:cNvSpPr>
              <a:spLocks noChangeArrowheads="1"/>
            </p:cNvSpPr>
            <p:nvPr/>
          </p:nvSpPr>
          <p:spPr bwMode="auto">
            <a:xfrm>
              <a:off x="4808" y="1492"/>
              <a:ext cx="708" cy="707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1" name="Oval 35"/>
            <p:cNvSpPr>
              <a:spLocks noChangeArrowheads="1"/>
            </p:cNvSpPr>
            <p:nvPr/>
          </p:nvSpPr>
          <p:spPr bwMode="auto">
            <a:xfrm>
              <a:off x="4963" y="1686"/>
              <a:ext cx="80" cy="8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2" name="Oval 36"/>
            <p:cNvSpPr>
              <a:spLocks noChangeArrowheads="1"/>
            </p:cNvSpPr>
            <p:nvPr/>
          </p:nvSpPr>
          <p:spPr bwMode="auto">
            <a:xfrm>
              <a:off x="5281" y="1686"/>
              <a:ext cx="80" cy="8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3" name="Line 37"/>
            <p:cNvSpPr>
              <a:spLocks noChangeShapeType="1"/>
            </p:cNvSpPr>
            <p:nvPr/>
          </p:nvSpPr>
          <p:spPr bwMode="auto">
            <a:xfrm>
              <a:off x="2760" y="2035"/>
              <a:ext cx="252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496" name="Group 40"/>
            <p:cNvGrpSpPr>
              <a:grpSpLocks/>
            </p:cNvGrpSpPr>
            <p:nvPr/>
          </p:nvGrpSpPr>
          <p:grpSpPr bwMode="auto">
            <a:xfrm>
              <a:off x="4972" y="1871"/>
              <a:ext cx="380" cy="191"/>
              <a:chOff x="4972" y="1871"/>
              <a:chExt cx="380" cy="191"/>
            </a:xfrm>
          </p:grpSpPr>
          <p:sp>
            <p:nvSpPr>
              <p:cNvPr id="19494" name="Arc 38"/>
              <p:cNvSpPr>
                <a:spLocks/>
              </p:cNvSpPr>
              <p:nvPr/>
            </p:nvSpPr>
            <p:spPr bwMode="auto">
              <a:xfrm>
                <a:off x="5161" y="1871"/>
                <a:ext cx="191" cy="1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486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884" y="0"/>
                      <a:pt x="21536" y="9601"/>
                      <a:pt x="21599" y="21486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884" y="0"/>
                      <a:pt x="21536" y="9601"/>
                      <a:pt x="21599" y="2148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5" name="Arc 39"/>
              <p:cNvSpPr>
                <a:spLocks/>
              </p:cNvSpPr>
              <p:nvPr/>
            </p:nvSpPr>
            <p:spPr bwMode="auto">
              <a:xfrm>
                <a:off x="4972" y="1871"/>
                <a:ext cx="191" cy="191"/>
              </a:xfrm>
              <a:custGeom>
                <a:avLst/>
                <a:gdLst>
                  <a:gd name="G0" fmla="+- 21599 0 0"/>
                  <a:gd name="G1" fmla="+- 21600 0 0"/>
                  <a:gd name="G2" fmla="+- 21600 0 0"/>
                  <a:gd name="T0" fmla="*/ 0 w 21599"/>
                  <a:gd name="T1" fmla="*/ 21374 h 21600"/>
                  <a:gd name="T2" fmla="*/ 21486 w 21599"/>
                  <a:gd name="T3" fmla="*/ 0 h 21600"/>
                  <a:gd name="T4" fmla="*/ 21599 w 2159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9" h="21600" fill="none" extrusionOk="0">
                    <a:moveTo>
                      <a:pt x="0" y="21374"/>
                    </a:moveTo>
                    <a:cubicBezTo>
                      <a:pt x="123" y="9577"/>
                      <a:pt x="9688" y="62"/>
                      <a:pt x="21486" y="0"/>
                    </a:cubicBezTo>
                  </a:path>
                  <a:path w="21599" h="21600" stroke="0" extrusionOk="0">
                    <a:moveTo>
                      <a:pt x="0" y="21374"/>
                    </a:moveTo>
                    <a:cubicBezTo>
                      <a:pt x="123" y="9577"/>
                      <a:pt x="9688" y="62"/>
                      <a:pt x="21486" y="0"/>
                    </a:cubicBezTo>
                    <a:lnTo>
                      <a:pt x="21599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499" name="Group 43"/>
            <p:cNvGrpSpPr>
              <a:grpSpLocks/>
            </p:cNvGrpSpPr>
            <p:nvPr/>
          </p:nvGrpSpPr>
          <p:grpSpPr bwMode="auto">
            <a:xfrm>
              <a:off x="4205" y="1949"/>
              <a:ext cx="380" cy="113"/>
              <a:chOff x="4205" y="1949"/>
              <a:chExt cx="380" cy="113"/>
            </a:xfrm>
          </p:grpSpPr>
          <p:sp>
            <p:nvSpPr>
              <p:cNvPr id="19497" name="Arc 41"/>
              <p:cNvSpPr>
                <a:spLocks/>
              </p:cNvSpPr>
              <p:nvPr/>
            </p:nvSpPr>
            <p:spPr bwMode="auto">
              <a:xfrm>
                <a:off x="4394" y="1949"/>
                <a:ext cx="191" cy="11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599"/>
                  <a:gd name="T1" fmla="*/ 0 h 21600"/>
                  <a:gd name="T2" fmla="*/ 21599 w 21599"/>
                  <a:gd name="T3" fmla="*/ 21408 h 21600"/>
                  <a:gd name="T4" fmla="*/ 0 w 2159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9" h="21600" fill="none" extrusionOk="0">
                    <a:moveTo>
                      <a:pt x="-1" y="0"/>
                    </a:moveTo>
                    <a:cubicBezTo>
                      <a:pt x="11854" y="0"/>
                      <a:pt x="21493" y="9554"/>
                      <a:pt x="21599" y="21407"/>
                    </a:cubicBezTo>
                  </a:path>
                  <a:path w="21599" h="21600" stroke="0" extrusionOk="0">
                    <a:moveTo>
                      <a:pt x="-1" y="0"/>
                    </a:moveTo>
                    <a:cubicBezTo>
                      <a:pt x="11854" y="0"/>
                      <a:pt x="21493" y="9554"/>
                      <a:pt x="21599" y="2140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8" name="Arc 42"/>
              <p:cNvSpPr>
                <a:spLocks/>
              </p:cNvSpPr>
              <p:nvPr/>
            </p:nvSpPr>
            <p:spPr bwMode="auto">
              <a:xfrm>
                <a:off x="4205" y="1949"/>
                <a:ext cx="191" cy="113"/>
              </a:xfrm>
              <a:custGeom>
                <a:avLst/>
                <a:gdLst>
                  <a:gd name="G0" fmla="+- 21597 0 0"/>
                  <a:gd name="G1" fmla="+- 21600 0 0"/>
                  <a:gd name="G2" fmla="+- 21600 0 0"/>
                  <a:gd name="T0" fmla="*/ 0 w 21597"/>
                  <a:gd name="T1" fmla="*/ 21218 h 21600"/>
                  <a:gd name="T2" fmla="*/ 21484 w 21597"/>
                  <a:gd name="T3" fmla="*/ 0 h 21600"/>
                  <a:gd name="T4" fmla="*/ 21597 w 2159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7" h="21600" fill="none" extrusionOk="0">
                    <a:moveTo>
                      <a:pt x="0" y="21218"/>
                    </a:moveTo>
                    <a:cubicBezTo>
                      <a:pt x="207" y="9483"/>
                      <a:pt x="9747" y="61"/>
                      <a:pt x="21484" y="0"/>
                    </a:cubicBezTo>
                  </a:path>
                  <a:path w="21597" h="21600" stroke="0" extrusionOk="0">
                    <a:moveTo>
                      <a:pt x="0" y="21218"/>
                    </a:moveTo>
                    <a:cubicBezTo>
                      <a:pt x="207" y="9483"/>
                      <a:pt x="9747" y="61"/>
                      <a:pt x="21484" y="0"/>
                    </a:cubicBezTo>
                    <a:lnTo>
                      <a:pt x="21597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500" name="Arc 44"/>
            <p:cNvSpPr>
              <a:spLocks/>
            </p:cNvSpPr>
            <p:nvPr/>
          </p:nvSpPr>
          <p:spPr bwMode="auto">
            <a:xfrm rot="2700000">
              <a:off x="3553" y="1920"/>
              <a:ext cx="191" cy="191"/>
            </a:xfrm>
            <a:custGeom>
              <a:avLst/>
              <a:gdLst>
                <a:gd name="G0" fmla="+- 21599 0 0"/>
                <a:gd name="G1" fmla="+- 21600 0 0"/>
                <a:gd name="G2" fmla="+- 21600 0 0"/>
                <a:gd name="T0" fmla="*/ 0 w 21599"/>
                <a:gd name="T1" fmla="*/ 21374 h 21600"/>
                <a:gd name="T2" fmla="*/ 21486 w 21599"/>
                <a:gd name="T3" fmla="*/ 0 h 21600"/>
                <a:gd name="T4" fmla="*/ 21599 w 2159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9" h="21600" fill="none" extrusionOk="0">
                  <a:moveTo>
                    <a:pt x="0" y="21374"/>
                  </a:moveTo>
                  <a:cubicBezTo>
                    <a:pt x="123" y="9577"/>
                    <a:pt x="9688" y="62"/>
                    <a:pt x="21486" y="0"/>
                  </a:cubicBezTo>
                </a:path>
                <a:path w="21599" h="21600" stroke="0" extrusionOk="0">
                  <a:moveTo>
                    <a:pt x="0" y="21374"/>
                  </a:moveTo>
                  <a:cubicBezTo>
                    <a:pt x="123" y="9577"/>
                    <a:pt x="9688" y="62"/>
                    <a:pt x="21486" y="0"/>
                  </a:cubicBezTo>
                  <a:lnTo>
                    <a:pt x="21599" y="21600"/>
                  </a:lnTo>
                  <a:close/>
                </a:path>
              </a:pathLst>
            </a:custGeom>
            <a:noFill/>
            <a:ln w="25400" cap="rnd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Can we trust these self-reports?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772400" cy="4114800"/>
          </a:xfrm>
        </p:spPr>
        <p:txBody>
          <a:bodyPr/>
          <a:lstStyle/>
          <a:p>
            <a:r>
              <a:rPr lang="en-US"/>
              <a:t>Are happy people “in denial”?</a:t>
            </a:r>
          </a:p>
          <a:p>
            <a:r>
              <a:rPr lang="en-US"/>
              <a:t>The happiness thermometers may read a little high, yet . . .</a:t>
            </a:r>
          </a:p>
          <a:p>
            <a:r>
              <a:rPr lang="en-US"/>
              <a:t>Self-report measures are:</a:t>
            </a:r>
          </a:p>
          <a:p>
            <a:pPr lvl="1"/>
            <a:r>
              <a:rPr lang="en-US"/>
              <a:t>reliable</a:t>
            </a:r>
          </a:p>
          <a:p>
            <a:pPr lvl="1"/>
            <a:r>
              <a:rPr lang="en-US"/>
              <a:t>correlated with experience samplings</a:t>
            </a:r>
          </a:p>
          <a:p>
            <a:pPr lvl="1"/>
            <a:r>
              <a:rPr lang="en-US"/>
              <a:t>correlated with positive indicators</a:t>
            </a:r>
          </a:p>
          <a:p>
            <a:pPr lvl="1"/>
            <a:r>
              <a:rPr lang="en-US"/>
              <a:t>correlated with others’ reports</a:t>
            </a:r>
          </a:p>
          <a:p>
            <a:pPr lvl="1"/>
            <a:r>
              <a:rPr lang="en-US"/>
              <a:t>the only measures of </a:t>
            </a:r>
            <a:r>
              <a:rPr lang="en-US" i="1"/>
              <a:t>subjective </a:t>
            </a:r>
            <a:r>
              <a:rPr lang="en-US"/>
              <a:t>well-being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 bldLvl="3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Ctr="1"/>
          <a:lstStyle/>
          <a:p>
            <a:pPr eaLnBrk="0" hangingPunct="0"/>
            <a:r>
              <a:rPr lang="en-US"/>
              <a:t>Who Is Happy?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362200"/>
            <a:ext cx="7772400" cy="638175"/>
          </a:xfrm>
          <a:noFill/>
          <a:ln/>
        </p:spPr>
        <p:txBody>
          <a:bodyPr lIns="90488" tIns="44450" rIns="90488" bIns="44450" anchor="ctr" anchorCtr="1">
            <a:spAutoFit/>
          </a:bodyPr>
          <a:lstStyle/>
          <a:p>
            <a:pPr marL="571500" indent="-571500" eaLnBrk="0" hangingPunct="0">
              <a:buFontTx/>
              <a:buNone/>
            </a:pPr>
            <a:r>
              <a:rPr lang="en-US" sz="3600"/>
              <a:t>1.	Young, middle-aged, or old?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Ctr="1"/>
          <a:lstStyle/>
          <a:p>
            <a:pPr eaLnBrk="0" hangingPunct="0"/>
            <a:r>
              <a:rPr lang="en-US"/>
              <a:t>1. Young, Middle-Aged,</a:t>
            </a:r>
            <a:br>
              <a:rPr lang="en-US"/>
            </a:br>
            <a:r>
              <a:rPr lang="en-US"/>
              <a:t>or Old?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438400"/>
            <a:ext cx="7772400" cy="1846263"/>
          </a:xfrm>
          <a:noFill/>
          <a:ln/>
        </p:spPr>
        <p:txBody>
          <a:bodyPr lIns="90488" tIns="44450" rIns="90488" bIns="44450" anchor="ctr" anchorCtr="1">
            <a:spAutoFit/>
          </a:bodyPr>
          <a:lstStyle/>
          <a:p>
            <a:pPr marL="571500" indent="-571500" eaLnBrk="0" hangingPunct="0">
              <a:buFontTx/>
              <a:buNone/>
            </a:pPr>
            <a:r>
              <a:rPr lang="en-US" sz="3600"/>
              <a:t>A.	Changing emotions</a:t>
            </a:r>
          </a:p>
          <a:p>
            <a:pPr marL="571500" indent="-571500" eaLnBrk="0" hangingPunct="0">
              <a:buFontTx/>
              <a:buNone/>
            </a:pPr>
            <a:r>
              <a:rPr lang="en-US" sz="3600"/>
              <a:t>B.	Threats to well-being?</a:t>
            </a:r>
            <a:br>
              <a:rPr lang="en-US" sz="3600"/>
            </a:br>
            <a:r>
              <a:rPr lang="en-US" sz="3600"/>
              <a:t>Mid-life crises and empty nests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bldLvl="2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95288"/>
            <a:ext cx="7772400" cy="1143000"/>
          </a:xfrm>
          <a:noFill/>
          <a:ln/>
        </p:spPr>
        <p:txBody>
          <a:bodyPr lIns="90488" tIns="44450" rIns="90488" bIns="44450" anchorCtr="1"/>
          <a:lstStyle/>
          <a:p>
            <a:r>
              <a:rPr lang="en-US"/>
              <a:t>Selected Disorders, by Sex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5924550"/>
            <a:ext cx="3703638" cy="333375"/>
          </a:xfrm>
          <a:noFill/>
          <a:ln/>
        </p:spPr>
        <p:txBody>
          <a:bodyPr lIns="90488" tIns="44450" rIns="90488" bIns="44450">
            <a:spAutoFit/>
          </a:bodyPr>
          <a:lstStyle/>
          <a:p>
            <a:pPr>
              <a:buFontTx/>
              <a:buNone/>
            </a:pPr>
            <a:r>
              <a:rPr lang="en-US" sz="1600">
                <a:solidFill>
                  <a:srgbClr val="FFFFFF"/>
                </a:solidFill>
                <a:latin typeface="Helvetica" charset="0"/>
              </a:rPr>
              <a:t>Data from M. Argyle, 1987.</a:t>
            </a:r>
          </a:p>
        </p:txBody>
      </p:sp>
      <p:sp>
        <p:nvSpPr>
          <p:cNvPr id="110596" name="Freeform 4"/>
          <p:cNvSpPr>
            <a:spLocks/>
          </p:cNvSpPr>
          <p:nvPr/>
        </p:nvSpPr>
        <p:spPr bwMode="auto">
          <a:xfrm>
            <a:off x="1830388" y="2260600"/>
            <a:ext cx="5934075" cy="2771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37" y="0"/>
              </a:cxn>
              <a:cxn ang="0">
                <a:pos x="3737" y="1745"/>
              </a:cxn>
              <a:cxn ang="0">
                <a:pos x="0" y="1745"/>
              </a:cxn>
              <a:cxn ang="0">
                <a:pos x="0" y="0"/>
              </a:cxn>
            </a:cxnLst>
            <a:rect l="0" t="0" r="r" b="b"/>
            <a:pathLst>
              <a:path w="3738" h="1746">
                <a:moveTo>
                  <a:pt x="0" y="0"/>
                </a:moveTo>
                <a:lnTo>
                  <a:pt x="3737" y="0"/>
                </a:lnTo>
                <a:lnTo>
                  <a:pt x="3737" y="1745"/>
                </a:lnTo>
                <a:lnTo>
                  <a:pt x="0" y="1745"/>
                </a:lnTo>
                <a:lnTo>
                  <a:pt x="0" y="0"/>
                </a:lnTo>
              </a:path>
            </a:pathLst>
          </a:cu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597" name="Line 5"/>
          <p:cNvSpPr>
            <a:spLocks noChangeShapeType="1"/>
          </p:cNvSpPr>
          <p:nvPr/>
        </p:nvSpPr>
        <p:spPr bwMode="auto">
          <a:xfrm>
            <a:off x="1836738" y="4760913"/>
            <a:ext cx="593407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598" name="Line 6"/>
          <p:cNvSpPr>
            <a:spLocks noChangeShapeType="1"/>
          </p:cNvSpPr>
          <p:nvPr/>
        </p:nvSpPr>
        <p:spPr bwMode="auto">
          <a:xfrm>
            <a:off x="1836738" y="4483100"/>
            <a:ext cx="593407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599" name="Line 7"/>
          <p:cNvSpPr>
            <a:spLocks noChangeShapeType="1"/>
          </p:cNvSpPr>
          <p:nvPr/>
        </p:nvSpPr>
        <p:spPr bwMode="auto">
          <a:xfrm>
            <a:off x="1836738" y="4208463"/>
            <a:ext cx="593407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00" name="Line 8"/>
          <p:cNvSpPr>
            <a:spLocks noChangeShapeType="1"/>
          </p:cNvSpPr>
          <p:nvPr/>
        </p:nvSpPr>
        <p:spPr bwMode="auto">
          <a:xfrm>
            <a:off x="1836738" y="3929063"/>
            <a:ext cx="593407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01" name="Line 9"/>
          <p:cNvSpPr>
            <a:spLocks noChangeShapeType="1"/>
          </p:cNvSpPr>
          <p:nvPr/>
        </p:nvSpPr>
        <p:spPr bwMode="auto">
          <a:xfrm>
            <a:off x="1836738" y="3651250"/>
            <a:ext cx="593407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02" name="Line 10"/>
          <p:cNvSpPr>
            <a:spLocks noChangeShapeType="1"/>
          </p:cNvSpPr>
          <p:nvPr/>
        </p:nvSpPr>
        <p:spPr bwMode="auto">
          <a:xfrm>
            <a:off x="1836738" y="3371850"/>
            <a:ext cx="593407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03" name="Line 11"/>
          <p:cNvSpPr>
            <a:spLocks noChangeShapeType="1"/>
          </p:cNvSpPr>
          <p:nvPr/>
        </p:nvSpPr>
        <p:spPr bwMode="auto">
          <a:xfrm>
            <a:off x="1836738" y="3094038"/>
            <a:ext cx="593407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04" name="Line 12"/>
          <p:cNvSpPr>
            <a:spLocks noChangeShapeType="1"/>
          </p:cNvSpPr>
          <p:nvPr/>
        </p:nvSpPr>
        <p:spPr bwMode="auto">
          <a:xfrm>
            <a:off x="1836738" y="2819400"/>
            <a:ext cx="593407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05" name="Line 13"/>
          <p:cNvSpPr>
            <a:spLocks noChangeShapeType="1"/>
          </p:cNvSpPr>
          <p:nvPr/>
        </p:nvSpPr>
        <p:spPr bwMode="auto">
          <a:xfrm>
            <a:off x="1836738" y="2540000"/>
            <a:ext cx="593407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06" name="Line 14"/>
          <p:cNvSpPr>
            <a:spLocks noChangeShapeType="1"/>
          </p:cNvSpPr>
          <p:nvPr/>
        </p:nvSpPr>
        <p:spPr bwMode="auto">
          <a:xfrm>
            <a:off x="1836738" y="2260600"/>
            <a:ext cx="593407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07" name="Freeform 15"/>
          <p:cNvSpPr>
            <a:spLocks/>
          </p:cNvSpPr>
          <p:nvPr/>
        </p:nvSpPr>
        <p:spPr bwMode="auto">
          <a:xfrm>
            <a:off x="2055813" y="2260600"/>
            <a:ext cx="1514475" cy="1909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53" y="0"/>
              </a:cxn>
              <a:cxn ang="0">
                <a:pos x="953" y="1202"/>
              </a:cxn>
              <a:cxn ang="0">
                <a:pos x="0" y="1202"/>
              </a:cxn>
              <a:cxn ang="0">
                <a:pos x="0" y="0"/>
              </a:cxn>
            </a:cxnLst>
            <a:rect l="0" t="0" r="r" b="b"/>
            <a:pathLst>
              <a:path w="954" h="1203">
                <a:moveTo>
                  <a:pt x="0" y="0"/>
                </a:moveTo>
                <a:lnTo>
                  <a:pt x="953" y="0"/>
                </a:lnTo>
                <a:lnTo>
                  <a:pt x="953" y="1202"/>
                </a:lnTo>
                <a:lnTo>
                  <a:pt x="0" y="1202"/>
                </a:lnTo>
                <a:lnTo>
                  <a:pt x="0" y="0"/>
                </a:lnTo>
              </a:path>
            </a:pathLst>
          </a:custGeom>
          <a:solidFill>
            <a:srgbClr val="89D6B5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0608" name="Freeform 16"/>
          <p:cNvSpPr>
            <a:spLocks/>
          </p:cNvSpPr>
          <p:nvPr/>
        </p:nvSpPr>
        <p:spPr bwMode="auto">
          <a:xfrm>
            <a:off x="4038600" y="2260600"/>
            <a:ext cx="1512888" cy="14652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52" y="0"/>
              </a:cxn>
              <a:cxn ang="0">
                <a:pos x="952" y="922"/>
              </a:cxn>
              <a:cxn ang="0">
                <a:pos x="0" y="922"/>
              </a:cxn>
              <a:cxn ang="0">
                <a:pos x="0" y="0"/>
              </a:cxn>
            </a:cxnLst>
            <a:rect l="0" t="0" r="r" b="b"/>
            <a:pathLst>
              <a:path w="953" h="923">
                <a:moveTo>
                  <a:pt x="0" y="0"/>
                </a:moveTo>
                <a:lnTo>
                  <a:pt x="952" y="0"/>
                </a:lnTo>
                <a:lnTo>
                  <a:pt x="952" y="922"/>
                </a:lnTo>
                <a:lnTo>
                  <a:pt x="0" y="922"/>
                </a:lnTo>
                <a:lnTo>
                  <a:pt x="0" y="0"/>
                </a:lnTo>
              </a:path>
            </a:pathLst>
          </a:custGeom>
          <a:solidFill>
            <a:srgbClr val="89D6B5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0609" name="Freeform 17"/>
          <p:cNvSpPr>
            <a:spLocks/>
          </p:cNvSpPr>
          <p:nvPr/>
        </p:nvSpPr>
        <p:spPr bwMode="auto">
          <a:xfrm>
            <a:off x="6019800" y="2260600"/>
            <a:ext cx="1514475" cy="771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53" y="0"/>
              </a:cxn>
              <a:cxn ang="0">
                <a:pos x="953" y="485"/>
              </a:cxn>
              <a:cxn ang="0">
                <a:pos x="0" y="485"/>
              </a:cxn>
              <a:cxn ang="0">
                <a:pos x="0" y="0"/>
              </a:cxn>
            </a:cxnLst>
            <a:rect l="0" t="0" r="r" b="b"/>
            <a:pathLst>
              <a:path w="954" h="486">
                <a:moveTo>
                  <a:pt x="0" y="0"/>
                </a:moveTo>
                <a:lnTo>
                  <a:pt x="953" y="0"/>
                </a:lnTo>
                <a:lnTo>
                  <a:pt x="953" y="485"/>
                </a:lnTo>
                <a:lnTo>
                  <a:pt x="0" y="485"/>
                </a:lnTo>
                <a:lnTo>
                  <a:pt x="0" y="0"/>
                </a:lnTo>
              </a:path>
            </a:pathLst>
          </a:custGeom>
          <a:solidFill>
            <a:srgbClr val="89D6B5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0610" name="Line 18"/>
          <p:cNvSpPr>
            <a:spLocks noChangeShapeType="1"/>
          </p:cNvSpPr>
          <p:nvPr/>
        </p:nvSpPr>
        <p:spPr bwMode="auto">
          <a:xfrm>
            <a:off x="1830388" y="2266950"/>
            <a:ext cx="0" cy="276701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11" name="Line 19"/>
          <p:cNvSpPr>
            <a:spLocks noChangeShapeType="1"/>
          </p:cNvSpPr>
          <p:nvPr/>
        </p:nvSpPr>
        <p:spPr bwMode="auto">
          <a:xfrm>
            <a:off x="1836738" y="5040313"/>
            <a:ext cx="93662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12" name="Line 20"/>
          <p:cNvSpPr>
            <a:spLocks noChangeShapeType="1"/>
          </p:cNvSpPr>
          <p:nvPr/>
        </p:nvSpPr>
        <p:spPr bwMode="auto">
          <a:xfrm>
            <a:off x="1836738" y="4760913"/>
            <a:ext cx="93662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13" name="Line 21"/>
          <p:cNvSpPr>
            <a:spLocks noChangeShapeType="1"/>
          </p:cNvSpPr>
          <p:nvPr/>
        </p:nvSpPr>
        <p:spPr bwMode="auto">
          <a:xfrm>
            <a:off x="1836738" y="4483100"/>
            <a:ext cx="93662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14" name="Line 22"/>
          <p:cNvSpPr>
            <a:spLocks noChangeShapeType="1"/>
          </p:cNvSpPr>
          <p:nvPr/>
        </p:nvSpPr>
        <p:spPr bwMode="auto">
          <a:xfrm>
            <a:off x="1836738" y="4208463"/>
            <a:ext cx="93662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15" name="Line 23"/>
          <p:cNvSpPr>
            <a:spLocks noChangeShapeType="1"/>
          </p:cNvSpPr>
          <p:nvPr/>
        </p:nvSpPr>
        <p:spPr bwMode="auto">
          <a:xfrm>
            <a:off x="1836738" y="3929063"/>
            <a:ext cx="93662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16" name="Line 24"/>
          <p:cNvSpPr>
            <a:spLocks noChangeShapeType="1"/>
          </p:cNvSpPr>
          <p:nvPr/>
        </p:nvSpPr>
        <p:spPr bwMode="auto">
          <a:xfrm>
            <a:off x="1836738" y="3651250"/>
            <a:ext cx="93662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17" name="Line 25"/>
          <p:cNvSpPr>
            <a:spLocks noChangeShapeType="1"/>
          </p:cNvSpPr>
          <p:nvPr/>
        </p:nvSpPr>
        <p:spPr bwMode="auto">
          <a:xfrm>
            <a:off x="1836738" y="3371850"/>
            <a:ext cx="93662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18" name="Line 26"/>
          <p:cNvSpPr>
            <a:spLocks noChangeShapeType="1"/>
          </p:cNvSpPr>
          <p:nvPr/>
        </p:nvSpPr>
        <p:spPr bwMode="auto">
          <a:xfrm>
            <a:off x="1836738" y="3094038"/>
            <a:ext cx="93662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19" name="Line 27"/>
          <p:cNvSpPr>
            <a:spLocks noChangeShapeType="1"/>
          </p:cNvSpPr>
          <p:nvPr/>
        </p:nvSpPr>
        <p:spPr bwMode="auto">
          <a:xfrm>
            <a:off x="1836738" y="2819400"/>
            <a:ext cx="93662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20" name="Line 28"/>
          <p:cNvSpPr>
            <a:spLocks noChangeShapeType="1"/>
          </p:cNvSpPr>
          <p:nvPr/>
        </p:nvSpPr>
        <p:spPr bwMode="auto">
          <a:xfrm>
            <a:off x="1836738" y="2540000"/>
            <a:ext cx="93662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21" name="Line 29"/>
          <p:cNvSpPr>
            <a:spLocks noChangeShapeType="1"/>
          </p:cNvSpPr>
          <p:nvPr/>
        </p:nvSpPr>
        <p:spPr bwMode="auto">
          <a:xfrm>
            <a:off x="1836738" y="2260600"/>
            <a:ext cx="93662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22" name="Line 30"/>
          <p:cNvSpPr>
            <a:spLocks noChangeShapeType="1"/>
          </p:cNvSpPr>
          <p:nvPr/>
        </p:nvSpPr>
        <p:spPr bwMode="auto">
          <a:xfrm>
            <a:off x="1836738" y="5040313"/>
            <a:ext cx="593407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23" name="Line 31"/>
          <p:cNvSpPr>
            <a:spLocks noChangeShapeType="1"/>
          </p:cNvSpPr>
          <p:nvPr/>
        </p:nvSpPr>
        <p:spPr bwMode="auto">
          <a:xfrm flipV="1">
            <a:off x="1830388" y="4960938"/>
            <a:ext cx="0" cy="8572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24" name="Line 32"/>
          <p:cNvSpPr>
            <a:spLocks noChangeShapeType="1"/>
          </p:cNvSpPr>
          <p:nvPr/>
        </p:nvSpPr>
        <p:spPr bwMode="auto">
          <a:xfrm flipV="1">
            <a:off x="7777163" y="4960938"/>
            <a:ext cx="0" cy="8572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25" name="Rectangle 33"/>
          <p:cNvSpPr>
            <a:spLocks noChangeArrowheads="1"/>
          </p:cNvSpPr>
          <p:nvPr/>
        </p:nvSpPr>
        <p:spPr bwMode="auto">
          <a:xfrm>
            <a:off x="1511300" y="4875213"/>
            <a:ext cx="3079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 eaLnBrk="0" hangingPunct="0"/>
            <a:r>
              <a:rPr lang="en-US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0</a:t>
            </a:r>
          </a:p>
        </p:txBody>
      </p:sp>
      <p:sp>
        <p:nvSpPr>
          <p:cNvPr id="110626" name="Rectangle 34"/>
          <p:cNvSpPr>
            <a:spLocks noChangeArrowheads="1"/>
          </p:cNvSpPr>
          <p:nvPr/>
        </p:nvSpPr>
        <p:spPr bwMode="auto">
          <a:xfrm>
            <a:off x="1384300" y="4598988"/>
            <a:ext cx="4349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 eaLnBrk="0" hangingPunct="0"/>
            <a:r>
              <a:rPr lang="en-US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10</a:t>
            </a:r>
          </a:p>
        </p:txBody>
      </p:sp>
      <p:sp>
        <p:nvSpPr>
          <p:cNvPr id="110627" name="Rectangle 35"/>
          <p:cNvSpPr>
            <a:spLocks noChangeArrowheads="1"/>
          </p:cNvSpPr>
          <p:nvPr/>
        </p:nvSpPr>
        <p:spPr bwMode="auto">
          <a:xfrm>
            <a:off x="1384300" y="4321175"/>
            <a:ext cx="4349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 eaLnBrk="0" hangingPunct="0"/>
            <a:r>
              <a:rPr lang="en-US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20</a:t>
            </a:r>
          </a:p>
        </p:txBody>
      </p:sp>
      <p:sp>
        <p:nvSpPr>
          <p:cNvPr id="110628" name="Rectangle 36"/>
          <p:cNvSpPr>
            <a:spLocks noChangeArrowheads="1"/>
          </p:cNvSpPr>
          <p:nvPr/>
        </p:nvSpPr>
        <p:spPr bwMode="auto">
          <a:xfrm>
            <a:off x="1384300" y="4043363"/>
            <a:ext cx="4349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 eaLnBrk="0" hangingPunct="0"/>
            <a:r>
              <a:rPr lang="en-US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30</a:t>
            </a:r>
          </a:p>
        </p:txBody>
      </p:sp>
      <p:sp>
        <p:nvSpPr>
          <p:cNvPr id="110629" name="Rectangle 37"/>
          <p:cNvSpPr>
            <a:spLocks noChangeArrowheads="1"/>
          </p:cNvSpPr>
          <p:nvPr/>
        </p:nvSpPr>
        <p:spPr bwMode="auto">
          <a:xfrm>
            <a:off x="1384300" y="3765550"/>
            <a:ext cx="4349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 eaLnBrk="0" hangingPunct="0"/>
            <a:r>
              <a:rPr lang="en-US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40</a:t>
            </a:r>
          </a:p>
        </p:txBody>
      </p:sp>
      <p:sp>
        <p:nvSpPr>
          <p:cNvPr id="110630" name="Rectangle 38"/>
          <p:cNvSpPr>
            <a:spLocks noChangeArrowheads="1"/>
          </p:cNvSpPr>
          <p:nvPr/>
        </p:nvSpPr>
        <p:spPr bwMode="auto">
          <a:xfrm>
            <a:off x="1384300" y="3486150"/>
            <a:ext cx="4349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 eaLnBrk="0" hangingPunct="0"/>
            <a:r>
              <a:rPr lang="en-US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50</a:t>
            </a:r>
          </a:p>
        </p:txBody>
      </p:sp>
      <p:sp>
        <p:nvSpPr>
          <p:cNvPr id="110631" name="Rectangle 39"/>
          <p:cNvSpPr>
            <a:spLocks noChangeArrowheads="1"/>
          </p:cNvSpPr>
          <p:nvPr/>
        </p:nvSpPr>
        <p:spPr bwMode="auto">
          <a:xfrm>
            <a:off x="1384300" y="3208338"/>
            <a:ext cx="4349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 eaLnBrk="0" hangingPunct="0"/>
            <a:r>
              <a:rPr lang="en-US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60</a:t>
            </a:r>
          </a:p>
        </p:txBody>
      </p:sp>
      <p:sp>
        <p:nvSpPr>
          <p:cNvPr id="110632" name="Rectangle 40"/>
          <p:cNvSpPr>
            <a:spLocks noChangeArrowheads="1"/>
          </p:cNvSpPr>
          <p:nvPr/>
        </p:nvSpPr>
        <p:spPr bwMode="auto">
          <a:xfrm>
            <a:off x="1384300" y="2930525"/>
            <a:ext cx="4349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 eaLnBrk="0" hangingPunct="0"/>
            <a:r>
              <a:rPr lang="en-US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70</a:t>
            </a:r>
          </a:p>
        </p:txBody>
      </p:sp>
      <p:sp>
        <p:nvSpPr>
          <p:cNvPr id="110633" name="Rectangle 41"/>
          <p:cNvSpPr>
            <a:spLocks noChangeArrowheads="1"/>
          </p:cNvSpPr>
          <p:nvPr/>
        </p:nvSpPr>
        <p:spPr bwMode="auto">
          <a:xfrm>
            <a:off x="1384300" y="2654300"/>
            <a:ext cx="4349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 eaLnBrk="0" hangingPunct="0"/>
            <a:r>
              <a:rPr lang="en-US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80</a:t>
            </a:r>
          </a:p>
        </p:txBody>
      </p:sp>
      <p:sp>
        <p:nvSpPr>
          <p:cNvPr id="110634" name="Rectangle 42"/>
          <p:cNvSpPr>
            <a:spLocks noChangeArrowheads="1"/>
          </p:cNvSpPr>
          <p:nvPr/>
        </p:nvSpPr>
        <p:spPr bwMode="auto">
          <a:xfrm>
            <a:off x="1384300" y="2376488"/>
            <a:ext cx="4349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 eaLnBrk="0" hangingPunct="0"/>
            <a:r>
              <a:rPr lang="en-US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90</a:t>
            </a:r>
          </a:p>
        </p:txBody>
      </p:sp>
      <p:sp>
        <p:nvSpPr>
          <p:cNvPr id="110635" name="Rectangle 43"/>
          <p:cNvSpPr>
            <a:spLocks noChangeArrowheads="1"/>
          </p:cNvSpPr>
          <p:nvPr/>
        </p:nvSpPr>
        <p:spPr bwMode="auto">
          <a:xfrm>
            <a:off x="1257300" y="2097088"/>
            <a:ext cx="5619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 eaLnBrk="0" hangingPunct="0"/>
            <a:r>
              <a:rPr lang="en-US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100</a:t>
            </a:r>
          </a:p>
        </p:txBody>
      </p:sp>
      <p:sp>
        <p:nvSpPr>
          <p:cNvPr id="110636" name="Rectangle 44"/>
          <p:cNvSpPr>
            <a:spLocks noChangeArrowheads="1"/>
          </p:cNvSpPr>
          <p:nvPr/>
        </p:nvSpPr>
        <p:spPr bwMode="auto">
          <a:xfrm>
            <a:off x="1752600" y="5105400"/>
            <a:ext cx="19050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Depression</a:t>
            </a:r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</a:endParaRPr>
          </a:p>
        </p:txBody>
      </p:sp>
      <p:sp>
        <p:nvSpPr>
          <p:cNvPr id="110637" name="Rectangle 45"/>
          <p:cNvSpPr>
            <a:spLocks noChangeArrowheads="1"/>
          </p:cNvSpPr>
          <p:nvPr/>
        </p:nvSpPr>
        <p:spPr bwMode="auto">
          <a:xfrm>
            <a:off x="3844925" y="5129213"/>
            <a:ext cx="192246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Schizophrenia</a:t>
            </a:r>
            <a:endParaRPr lang="en-US" sz="1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</a:endParaRPr>
          </a:p>
        </p:txBody>
      </p:sp>
      <p:sp>
        <p:nvSpPr>
          <p:cNvPr id="110638" name="Rectangle 46"/>
          <p:cNvSpPr>
            <a:spLocks noChangeArrowheads="1"/>
          </p:cNvSpPr>
          <p:nvPr/>
        </p:nvSpPr>
        <p:spPr bwMode="auto">
          <a:xfrm>
            <a:off x="6038850" y="5129213"/>
            <a:ext cx="17335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Alcoholism</a:t>
            </a:r>
          </a:p>
        </p:txBody>
      </p:sp>
      <p:grpSp>
        <p:nvGrpSpPr>
          <p:cNvPr id="110639" name="Group 47"/>
          <p:cNvGrpSpPr>
            <a:grpSpLocks/>
          </p:cNvGrpSpPr>
          <p:nvPr/>
        </p:nvGrpSpPr>
        <p:grpSpPr bwMode="auto">
          <a:xfrm>
            <a:off x="6375400" y="1527175"/>
            <a:ext cx="1463675" cy="706438"/>
            <a:chOff x="4016" y="962"/>
            <a:chExt cx="922" cy="445"/>
          </a:xfrm>
        </p:grpSpPr>
        <p:sp>
          <p:nvSpPr>
            <p:cNvPr id="110640" name="Freeform 48"/>
            <p:cNvSpPr>
              <a:spLocks/>
            </p:cNvSpPr>
            <p:nvPr/>
          </p:nvSpPr>
          <p:spPr bwMode="auto">
            <a:xfrm>
              <a:off x="4016" y="1009"/>
              <a:ext cx="263" cy="1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2" y="0"/>
                </a:cxn>
                <a:cxn ang="0">
                  <a:pos x="262" y="107"/>
                </a:cxn>
                <a:cxn ang="0">
                  <a:pos x="0" y="107"/>
                </a:cxn>
                <a:cxn ang="0">
                  <a:pos x="0" y="0"/>
                </a:cxn>
              </a:cxnLst>
              <a:rect l="0" t="0" r="r" b="b"/>
              <a:pathLst>
                <a:path w="263" h="108">
                  <a:moveTo>
                    <a:pt x="0" y="0"/>
                  </a:moveTo>
                  <a:lnTo>
                    <a:pt x="262" y="0"/>
                  </a:lnTo>
                  <a:lnTo>
                    <a:pt x="262" y="107"/>
                  </a:lnTo>
                  <a:lnTo>
                    <a:pt x="0" y="107"/>
                  </a:lnTo>
                  <a:lnTo>
                    <a:pt x="0" y="0"/>
                  </a:lnTo>
                </a:path>
              </a:pathLst>
            </a:custGeom>
            <a:solidFill>
              <a:srgbClr val="009688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0641" name="Rectangle 49"/>
            <p:cNvSpPr>
              <a:spLocks noChangeArrowheads="1"/>
            </p:cNvSpPr>
            <p:nvPr/>
          </p:nvSpPr>
          <p:spPr bwMode="auto">
            <a:xfrm>
              <a:off x="4275" y="962"/>
              <a:ext cx="49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rPr>
                <a:t>Males</a:t>
              </a:r>
            </a:p>
          </p:txBody>
        </p:sp>
        <p:sp>
          <p:nvSpPr>
            <p:cNvPr id="110642" name="Freeform 50"/>
            <p:cNvSpPr>
              <a:spLocks/>
            </p:cNvSpPr>
            <p:nvPr/>
          </p:nvSpPr>
          <p:spPr bwMode="auto">
            <a:xfrm>
              <a:off x="4016" y="1225"/>
              <a:ext cx="263" cy="1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2" y="0"/>
                </a:cxn>
                <a:cxn ang="0">
                  <a:pos x="262" y="107"/>
                </a:cxn>
                <a:cxn ang="0">
                  <a:pos x="0" y="107"/>
                </a:cxn>
                <a:cxn ang="0">
                  <a:pos x="0" y="0"/>
                </a:cxn>
              </a:cxnLst>
              <a:rect l="0" t="0" r="r" b="b"/>
              <a:pathLst>
                <a:path w="263" h="108">
                  <a:moveTo>
                    <a:pt x="0" y="0"/>
                  </a:moveTo>
                  <a:lnTo>
                    <a:pt x="262" y="0"/>
                  </a:lnTo>
                  <a:lnTo>
                    <a:pt x="262" y="107"/>
                  </a:lnTo>
                  <a:lnTo>
                    <a:pt x="0" y="107"/>
                  </a:lnTo>
                  <a:lnTo>
                    <a:pt x="0" y="0"/>
                  </a:lnTo>
                </a:path>
              </a:pathLst>
            </a:custGeom>
            <a:solidFill>
              <a:srgbClr val="89D6B5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0643" name="Rectangle 51"/>
            <p:cNvSpPr>
              <a:spLocks noChangeArrowheads="1"/>
            </p:cNvSpPr>
            <p:nvPr/>
          </p:nvSpPr>
          <p:spPr bwMode="auto">
            <a:xfrm>
              <a:off x="4272" y="1178"/>
              <a:ext cx="666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rPr>
                <a:t>Females</a:t>
              </a:r>
            </a:p>
          </p:txBody>
        </p:sp>
      </p:grpSp>
      <p:sp>
        <p:nvSpPr>
          <p:cNvPr id="110644" name="Rectangle 52"/>
          <p:cNvSpPr>
            <a:spLocks noChangeArrowheads="1"/>
          </p:cNvSpPr>
          <p:nvPr/>
        </p:nvSpPr>
        <p:spPr bwMode="auto">
          <a:xfrm>
            <a:off x="1254125" y="1795463"/>
            <a:ext cx="172243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Percent</a:t>
            </a:r>
            <a:endParaRPr lang="en-US" sz="1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</a:endParaRPr>
          </a:p>
        </p:txBody>
      </p:sp>
      <p:sp>
        <p:nvSpPr>
          <p:cNvPr id="110645" name="Rectangle 53"/>
          <p:cNvSpPr>
            <a:spLocks noChangeArrowheads="1"/>
          </p:cNvSpPr>
          <p:nvPr/>
        </p:nvSpPr>
        <p:spPr bwMode="auto">
          <a:xfrm>
            <a:off x="3079750" y="5549900"/>
            <a:ext cx="35655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Psychological disorders</a:t>
            </a:r>
            <a:endParaRPr lang="en-US" sz="1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</a:endParaRPr>
          </a:p>
        </p:txBody>
      </p:sp>
      <p:sp>
        <p:nvSpPr>
          <p:cNvPr id="110646" name="Freeform 54"/>
          <p:cNvSpPr>
            <a:spLocks/>
          </p:cNvSpPr>
          <p:nvPr/>
        </p:nvSpPr>
        <p:spPr bwMode="auto">
          <a:xfrm>
            <a:off x="2055813" y="4178300"/>
            <a:ext cx="1514475" cy="8540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53" y="0"/>
              </a:cxn>
              <a:cxn ang="0">
                <a:pos x="953" y="537"/>
              </a:cxn>
              <a:cxn ang="0">
                <a:pos x="0" y="537"/>
              </a:cxn>
              <a:cxn ang="0">
                <a:pos x="0" y="0"/>
              </a:cxn>
            </a:cxnLst>
            <a:rect l="0" t="0" r="r" b="b"/>
            <a:pathLst>
              <a:path w="954" h="538">
                <a:moveTo>
                  <a:pt x="0" y="0"/>
                </a:moveTo>
                <a:lnTo>
                  <a:pt x="953" y="0"/>
                </a:lnTo>
                <a:lnTo>
                  <a:pt x="953" y="537"/>
                </a:lnTo>
                <a:lnTo>
                  <a:pt x="0" y="537"/>
                </a:lnTo>
                <a:lnTo>
                  <a:pt x="0" y="0"/>
                </a:lnTo>
              </a:path>
            </a:pathLst>
          </a:custGeom>
          <a:solidFill>
            <a:srgbClr val="009688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25400" algn="ctr" rotWithShape="0">
              <a:schemeClr val="tx1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0647" name="Freeform 55"/>
          <p:cNvSpPr>
            <a:spLocks/>
          </p:cNvSpPr>
          <p:nvPr/>
        </p:nvSpPr>
        <p:spPr bwMode="auto">
          <a:xfrm>
            <a:off x="4038600" y="3733800"/>
            <a:ext cx="1512888" cy="1298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52" y="0"/>
              </a:cxn>
              <a:cxn ang="0">
                <a:pos x="952" y="817"/>
              </a:cxn>
              <a:cxn ang="0">
                <a:pos x="0" y="817"/>
              </a:cxn>
              <a:cxn ang="0">
                <a:pos x="0" y="0"/>
              </a:cxn>
            </a:cxnLst>
            <a:rect l="0" t="0" r="r" b="b"/>
            <a:pathLst>
              <a:path w="953" h="818">
                <a:moveTo>
                  <a:pt x="0" y="0"/>
                </a:moveTo>
                <a:lnTo>
                  <a:pt x="952" y="0"/>
                </a:lnTo>
                <a:lnTo>
                  <a:pt x="952" y="817"/>
                </a:lnTo>
                <a:lnTo>
                  <a:pt x="0" y="817"/>
                </a:lnTo>
                <a:lnTo>
                  <a:pt x="0" y="0"/>
                </a:lnTo>
              </a:path>
            </a:pathLst>
          </a:custGeom>
          <a:solidFill>
            <a:srgbClr val="009688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25400" algn="ctr" rotWithShape="0">
              <a:schemeClr val="tx1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0648" name="Freeform 56"/>
          <p:cNvSpPr>
            <a:spLocks/>
          </p:cNvSpPr>
          <p:nvPr/>
        </p:nvSpPr>
        <p:spPr bwMode="auto">
          <a:xfrm>
            <a:off x="6019800" y="3038475"/>
            <a:ext cx="1514475" cy="1993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53" y="0"/>
              </a:cxn>
              <a:cxn ang="0">
                <a:pos x="953" y="1255"/>
              </a:cxn>
              <a:cxn ang="0">
                <a:pos x="0" y="1255"/>
              </a:cxn>
              <a:cxn ang="0">
                <a:pos x="0" y="0"/>
              </a:cxn>
            </a:cxnLst>
            <a:rect l="0" t="0" r="r" b="b"/>
            <a:pathLst>
              <a:path w="954" h="1256">
                <a:moveTo>
                  <a:pt x="0" y="0"/>
                </a:moveTo>
                <a:lnTo>
                  <a:pt x="953" y="0"/>
                </a:lnTo>
                <a:lnTo>
                  <a:pt x="953" y="1255"/>
                </a:lnTo>
                <a:lnTo>
                  <a:pt x="0" y="1255"/>
                </a:lnTo>
                <a:lnTo>
                  <a:pt x="0" y="0"/>
                </a:lnTo>
              </a:path>
            </a:pathLst>
          </a:custGeom>
          <a:solidFill>
            <a:srgbClr val="009688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25400" algn="ctr" rotWithShape="0">
              <a:schemeClr val="tx1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0649" name="Freeform 57"/>
          <p:cNvSpPr>
            <a:spLocks/>
          </p:cNvSpPr>
          <p:nvPr/>
        </p:nvSpPr>
        <p:spPr bwMode="auto">
          <a:xfrm>
            <a:off x="1830388" y="2260600"/>
            <a:ext cx="5948362" cy="2781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46" y="0"/>
              </a:cxn>
              <a:cxn ang="0">
                <a:pos x="3746" y="1751"/>
              </a:cxn>
              <a:cxn ang="0">
                <a:pos x="0" y="1751"/>
              </a:cxn>
              <a:cxn ang="0">
                <a:pos x="0" y="0"/>
              </a:cxn>
            </a:cxnLst>
            <a:rect l="0" t="0" r="r" b="b"/>
            <a:pathLst>
              <a:path w="3747" h="1752">
                <a:moveTo>
                  <a:pt x="0" y="0"/>
                </a:moveTo>
                <a:lnTo>
                  <a:pt x="3746" y="0"/>
                </a:lnTo>
                <a:lnTo>
                  <a:pt x="3746" y="1751"/>
                </a:lnTo>
                <a:lnTo>
                  <a:pt x="0" y="1751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0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0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0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10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10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10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7" grpId="0" animBg="1"/>
      <p:bldP spid="110608" grpId="0" animBg="1"/>
      <p:bldP spid="110609" grpId="0" animBg="1"/>
      <p:bldP spid="110646" grpId="0" animBg="1"/>
      <p:bldP spid="110647" grpId="0" animBg="1"/>
      <p:bldP spid="11064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2274" name="Object 2"/>
          <p:cNvGraphicFramePr>
            <a:graphicFrameLocks noChangeAspect="1"/>
          </p:cNvGraphicFramePr>
          <p:nvPr>
            <p:ph/>
          </p:nvPr>
        </p:nvGraphicFramePr>
        <p:xfrm>
          <a:off x="762000" y="-304800"/>
          <a:ext cx="8031163" cy="10210800"/>
        </p:xfrm>
        <a:graphic>
          <a:graphicData uri="http://schemas.openxmlformats.org/presentationml/2006/ole">
            <p:oleObj spid="_x0000_s182274" name="Drawing" r:id="rId3" imgW="4990758" imgH="6343989" progId="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102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04800"/>
            <a:ext cx="5561013" cy="5029200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13667" name="Rectangle 1027"/>
          <p:cNvSpPr>
            <a:spLocks noChangeArrowheads="1"/>
          </p:cNvSpPr>
          <p:nvPr/>
        </p:nvSpPr>
        <p:spPr bwMode="auto">
          <a:xfrm>
            <a:off x="1752600" y="5410200"/>
            <a:ext cx="5684838" cy="228600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68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685800" y="5535613"/>
            <a:ext cx="7769225" cy="917575"/>
          </a:xfrm>
          <a:noFill/>
          <a:ln/>
        </p:spPr>
        <p:txBody>
          <a:bodyPr lIns="90488" tIns="44450" rIns="90488" bIns="44450" anchor="ctr" anchorCtr="1">
            <a:spAutoFit/>
          </a:bodyPr>
          <a:lstStyle/>
          <a:p>
            <a:pPr marL="0" indent="0" algn="ctr">
              <a:lnSpc>
                <a:spcPct val="85000"/>
              </a:lnSpc>
              <a:spcBef>
                <a:spcPct val="15000"/>
              </a:spcBef>
              <a:buFontTx/>
              <a:buNone/>
            </a:pPr>
            <a:r>
              <a:rPr lang="en-US">
                <a:solidFill>
                  <a:srgbClr val="FFFFFF"/>
                </a:solidFill>
                <a:latin typeface="Helvetica" charset="0"/>
              </a:rPr>
              <a:t>“I’ve always been happy, but lately</a:t>
            </a:r>
            <a:br>
              <a:rPr lang="en-US">
                <a:solidFill>
                  <a:srgbClr val="FFFFFF"/>
                </a:solidFill>
                <a:latin typeface="Helvetica" charset="0"/>
              </a:rPr>
            </a:br>
            <a:r>
              <a:rPr lang="en-US">
                <a:solidFill>
                  <a:srgbClr val="FFFFFF"/>
                </a:solidFill>
                <a:latin typeface="Helvetica" charset="0"/>
              </a:rPr>
              <a:t>I’ve turned it up a notch or two.”</a:t>
            </a:r>
            <a:endParaRPr lang="en-US" sz="2400">
              <a:solidFill>
                <a:srgbClr val="FFFFFF"/>
              </a:solidFill>
              <a:latin typeface="Helvetica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7571" name="Object 2051"/>
          <p:cNvGraphicFramePr>
            <a:graphicFrameLocks noChangeAspect="1"/>
          </p:cNvGraphicFramePr>
          <p:nvPr/>
        </p:nvGraphicFramePr>
        <p:xfrm>
          <a:off x="2147888" y="1588"/>
          <a:ext cx="4848225" cy="6856412"/>
        </p:xfrm>
        <a:graphic>
          <a:graphicData uri="http://schemas.openxmlformats.org/presentationml/2006/ole">
            <p:oleObj spid="_x0000_s237571" name="Photo Editor Photo" r:id="rId3" imgW="4847619" imgH="685714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2930" name="Object 2"/>
          <p:cNvGraphicFramePr>
            <a:graphicFrameLocks noChangeAspect="1"/>
          </p:cNvGraphicFramePr>
          <p:nvPr/>
        </p:nvGraphicFramePr>
        <p:xfrm>
          <a:off x="533400" y="304800"/>
          <a:ext cx="8058150" cy="6191250"/>
        </p:xfrm>
        <a:graphic>
          <a:graphicData uri="http://schemas.openxmlformats.org/presentationml/2006/ole">
            <p:oleObj spid="_x0000_s252930" name="Chart" r:id="rId3" imgW="8058280" imgH="6191254" progId="MSGraph.Chart.8">
              <p:embed followColorScheme="full"/>
            </p:oleObj>
          </a:graphicData>
        </a:graphic>
      </p:graphicFrame>
      <p:sp>
        <p:nvSpPr>
          <p:cNvPr id="252931" name="Text Box 3"/>
          <p:cNvSpPr txBox="1">
            <a:spLocks noChangeArrowheads="1"/>
          </p:cNvSpPr>
          <p:nvPr/>
        </p:nvSpPr>
        <p:spPr bwMode="auto">
          <a:xfrm>
            <a:off x="3200400" y="1752600"/>
            <a:ext cx="1165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Married</a:t>
            </a:r>
          </a:p>
        </p:txBody>
      </p:sp>
      <p:sp>
        <p:nvSpPr>
          <p:cNvPr id="252932" name="Text Box 4"/>
          <p:cNvSpPr txBox="1">
            <a:spLocks noChangeArrowheads="1"/>
          </p:cNvSpPr>
          <p:nvPr/>
        </p:nvSpPr>
        <p:spPr bwMode="auto">
          <a:xfrm>
            <a:off x="3200400" y="28194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/>
              <a:t>Never married</a:t>
            </a:r>
          </a:p>
        </p:txBody>
      </p:sp>
      <p:sp>
        <p:nvSpPr>
          <p:cNvPr id="252933" name="Line 5"/>
          <p:cNvSpPr>
            <a:spLocks noChangeShapeType="1"/>
          </p:cNvSpPr>
          <p:nvPr/>
        </p:nvSpPr>
        <p:spPr bwMode="auto">
          <a:xfrm flipH="1">
            <a:off x="3048000" y="32766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934" name="Line 6"/>
          <p:cNvSpPr>
            <a:spLocks noChangeShapeType="1"/>
          </p:cNvSpPr>
          <p:nvPr/>
        </p:nvSpPr>
        <p:spPr bwMode="auto">
          <a:xfrm flipH="1">
            <a:off x="2971800" y="1981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935" name="Text Box 7"/>
          <p:cNvSpPr txBox="1">
            <a:spLocks noChangeArrowheads="1"/>
          </p:cNvSpPr>
          <p:nvPr/>
        </p:nvSpPr>
        <p:spPr bwMode="auto">
          <a:xfrm>
            <a:off x="4114800" y="3200400"/>
            <a:ext cx="1384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Separated</a:t>
            </a:r>
          </a:p>
        </p:txBody>
      </p:sp>
      <p:sp>
        <p:nvSpPr>
          <p:cNvPr id="252936" name="Line 8"/>
          <p:cNvSpPr>
            <a:spLocks noChangeShapeType="1"/>
          </p:cNvSpPr>
          <p:nvPr/>
        </p:nvSpPr>
        <p:spPr bwMode="auto">
          <a:xfrm flipH="1">
            <a:off x="3962400" y="35814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937" name="Text Box 9"/>
          <p:cNvSpPr txBox="1">
            <a:spLocks noChangeArrowheads="1"/>
          </p:cNvSpPr>
          <p:nvPr/>
        </p:nvSpPr>
        <p:spPr bwMode="auto">
          <a:xfrm>
            <a:off x="4724400" y="3657600"/>
            <a:ext cx="1317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Divorced</a:t>
            </a:r>
          </a:p>
        </p:txBody>
      </p:sp>
      <p:sp>
        <p:nvSpPr>
          <p:cNvPr id="252938" name="Line 10"/>
          <p:cNvSpPr>
            <a:spLocks noChangeShapeType="1"/>
          </p:cNvSpPr>
          <p:nvPr/>
        </p:nvSpPr>
        <p:spPr bwMode="auto">
          <a:xfrm flipH="1">
            <a:off x="4572000" y="38100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0">
                                            <p:oleChartEl type="category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2930">
                                            <p:oleChartEl type="category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0">
                                            <p:oleChartEl type="category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2930">
                                            <p:oleChartEl type="category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52930" grpId="0" bld="category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sz="4000"/>
              <a:t>Subjective Well-Being of 82 Countries</a:t>
            </a:r>
            <a:br>
              <a:rPr lang="en-US" sz="4000"/>
            </a:br>
            <a:r>
              <a:rPr lang="en-US" sz="2400"/>
              <a:t>(Combined happiness and life satisfaction, from</a:t>
            </a:r>
            <a:br>
              <a:rPr lang="en-US" sz="2400"/>
            </a:br>
            <a:r>
              <a:rPr lang="en-US" sz="2400"/>
              <a:t>1999-2001 World Values Surveys reported by R. Inglehart, 2004)</a:t>
            </a:r>
            <a:endParaRPr lang="en-US" sz="4000"/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Puerto Rico</a:t>
            </a:r>
          </a:p>
          <a:p>
            <a:pPr>
              <a:lnSpc>
                <a:spcPct val="90000"/>
              </a:lnSpc>
            </a:pPr>
            <a:r>
              <a:rPr lang="en-US" sz="2400"/>
              <a:t>Mexico</a:t>
            </a:r>
          </a:p>
          <a:p>
            <a:pPr>
              <a:lnSpc>
                <a:spcPct val="90000"/>
              </a:lnSpc>
            </a:pPr>
            <a:r>
              <a:rPr lang="en-US" sz="2400"/>
              <a:t>Denmark</a:t>
            </a:r>
          </a:p>
          <a:p>
            <a:pPr>
              <a:lnSpc>
                <a:spcPct val="90000"/>
              </a:lnSpc>
            </a:pPr>
            <a:r>
              <a:rPr lang="en-US" sz="2400"/>
              <a:t>Ireland</a:t>
            </a:r>
          </a:p>
          <a:p>
            <a:pPr>
              <a:lnSpc>
                <a:spcPct val="90000"/>
              </a:lnSpc>
            </a:pPr>
            <a:r>
              <a:rPr lang="en-US" sz="2400"/>
              <a:t>Iceland</a:t>
            </a:r>
          </a:p>
          <a:p>
            <a:pPr>
              <a:lnSpc>
                <a:spcPct val="90000"/>
              </a:lnSpc>
            </a:pPr>
            <a:r>
              <a:rPr lang="en-US" sz="2400"/>
              <a:t>Switzerland </a:t>
            </a:r>
          </a:p>
          <a:p>
            <a:pPr>
              <a:lnSpc>
                <a:spcPct val="90000"/>
              </a:lnSpc>
            </a:pPr>
            <a:r>
              <a:rPr lang="en-US" sz="2400"/>
              <a:t>Northern Ireland</a:t>
            </a:r>
          </a:p>
          <a:p>
            <a:pPr>
              <a:lnSpc>
                <a:spcPct val="90000"/>
              </a:lnSpc>
            </a:pPr>
            <a:r>
              <a:rPr lang="en-US" sz="2400"/>
              <a:t>Columbia </a:t>
            </a:r>
          </a:p>
          <a:p>
            <a:pPr>
              <a:lnSpc>
                <a:spcPct val="90000"/>
              </a:lnSpc>
            </a:pPr>
            <a:r>
              <a:rPr lang="en-US" sz="2400"/>
              <a:t>Netherlands . . .</a:t>
            </a:r>
          </a:p>
          <a:p>
            <a:pPr>
              <a:lnSpc>
                <a:spcPct val="90000"/>
              </a:lnSpc>
            </a:pPr>
            <a:r>
              <a:rPr lang="en-US" sz="2400"/>
              <a:t>. . . USA (#15)</a:t>
            </a:r>
          </a:p>
        </p:txBody>
      </p:sp>
      <p:sp>
        <p:nvSpPr>
          <p:cNvPr id="26010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. . . Bulgaria</a:t>
            </a:r>
          </a:p>
          <a:p>
            <a:pPr>
              <a:lnSpc>
                <a:spcPct val="90000"/>
              </a:lnSpc>
            </a:pPr>
            <a:r>
              <a:rPr lang="en-US" sz="2400"/>
              <a:t>Belarus</a:t>
            </a:r>
          </a:p>
          <a:p>
            <a:pPr>
              <a:lnSpc>
                <a:spcPct val="90000"/>
              </a:lnSpc>
            </a:pPr>
            <a:r>
              <a:rPr lang="en-US" sz="2400"/>
              <a:t>Georgia</a:t>
            </a:r>
          </a:p>
          <a:p>
            <a:pPr>
              <a:lnSpc>
                <a:spcPct val="90000"/>
              </a:lnSpc>
            </a:pPr>
            <a:r>
              <a:rPr lang="en-US" sz="2400"/>
              <a:t>Romania</a:t>
            </a:r>
          </a:p>
          <a:p>
            <a:pPr>
              <a:lnSpc>
                <a:spcPct val="90000"/>
              </a:lnSpc>
            </a:pPr>
            <a:r>
              <a:rPr lang="en-US" sz="2400"/>
              <a:t>Moldova</a:t>
            </a:r>
          </a:p>
          <a:p>
            <a:pPr>
              <a:lnSpc>
                <a:spcPct val="90000"/>
              </a:lnSpc>
            </a:pPr>
            <a:r>
              <a:rPr lang="en-US" sz="2400"/>
              <a:t>Russia</a:t>
            </a:r>
          </a:p>
          <a:p>
            <a:pPr>
              <a:lnSpc>
                <a:spcPct val="90000"/>
              </a:lnSpc>
            </a:pPr>
            <a:r>
              <a:rPr lang="en-US" sz="2400"/>
              <a:t>Armenia</a:t>
            </a:r>
          </a:p>
          <a:p>
            <a:pPr>
              <a:lnSpc>
                <a:spcPct val="90000"/>
              </a:lnSpc>
            </a:pPr>
            <a:r>
              <a:rPr lang="en-US" sz="2400"/>
              <a:t>Ukraine</a:t>
            </a:r>
          </a:p>
          <a:p>
            <a:pPr>
              <a:lnSpc>
                <a:spcPct val="90000"/>
              </a:lnSpc>
            </a:pPr>
            <a:r>
              <a:rPr lang="en-US" sz="2400"/>
              <a:t>Zimbabwe</a:t>
            </a:r>
          </a:p>
          <a:p>
            <a:pPr>
              <a:lnSpc>
                <a:spcPct val="90000"/>
              </a:lnSpc>
            </a:pPr>
            <a:r>
              <a:rPr lang="en-US" sz="2400"/>
              <a:t>Indonesia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0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0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9" grpId="0"/>
      <p:bldP spid="26010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Ctr="1"/>
          <a:lstStyle/>
          <a:p>
            <a:pPr eaLnBrk="0" hangingPunct="0"/>
            <a:r>
              <a:rPr lang="en-US"/>
              <a:t>B. Does Money Buy Happiness?</a:t>
            </a:r>
          </a:p>
        </p:txBody>
      </p:sp>
      <p:sp>
        <p:nvSpPr>
          <p:cNvPr id="440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2057400"/>
            <a:ext cx="8491538" cy="1187450"/>
          </a:xfrm>
          <a:noFill/>
          <a:ln/>
        </p:spPr>
        <p:txBody>
          <a:bodyPr lIns="90488" tIns="44450" rIns="90488" bIns="44450" anchor="ctr" anchorCtr="1">
            <a:spAutoFit/>
          </a:bodyPr>
          <a:lstStyle/>
          <a:p>
            <a:pPr marL="571500" indent="-571500" eaLnBrk="0" hangingPunct="0">
              <a:buFontTx/>
              <a:buNone/>
            </a:pPr>
            <a:r>
              <a:rPr lang="en-US" sz="3600"/>
              <a:t>2.	Within a country, are </a:t>
            </a:r>
            <a:br>
              <a:rPr lang="en-US" sz="3600"/>
            </a:br>
            <a:r>
              <a:rPr lang="en-US" sz="3600"/>
              <a:t>the richest the happiest? </a:t>
            </a:r>
          </a:p>
        </p:txBody>
      </p:sp>
    </p:spTree>
  </p:cSld>
  <p:clrMapOvr>
    <a:masterClrMapping/>
  </p:clrMapOvr>
  <p:transition>
    <p:zoom dir="in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sz="3600"/>
              <a:t>Australian Living Standards Survey, 1991-1992</a:t>
            </a:r>
            <a:br>
              <a:rPr lang="en-US" sz="3600"/>
            </a:br>
            <a:r>
              <a:rPr lang="en-US" sz="3200"/>
              <a:t>(percent reporting high life satisfaction)</a:t>
            </a:r>
          </a:p>
        </p:txBody>
      </p:sp>
      <p:graphicFrame>
        <p:nvGraphicFramePr>
          <p:cNvPr id="264192" name="Object 1024"/>
          <p:cNvGraphicFramePr>
            <a:graphicFrameLocks noChangeAspect="1"/>
          </p:cNvGraphicFramePr>
          <p:nvPr>
            <p:ph idx="1"/>
          </p:nvPr>
        </p:nvGraphicFramePr>
        <p:xfrm>
          <a:off x="1676400" y="1790700"/>
          <a:ext cx="5791200" cy="5067300"/>
        </p:xfrm>
        <a:graphic>
          <a:graphicData uri="http://schemas.openxmlformats.org/presentationml/2006/ole">
            <p:oleObj spid="_x0000_s264192" name="Chart" r:id="rId3" imgW="7200000" imgH="630000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2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4192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64192" grpId="0" bld="series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Americans “very happy”</a:t>
            </a:r>
            <a:r>
              <a:rPr lang="en-US" sz="2400"/>
              <a:t> (Gallup, 2003)</a:t>
            </a:r>
            <a:endParaRPr lang="en-US" sz="3600"/>
          </a:p>
        </p:txBody>
      </p:sp>
      <p:graphicFrame>
        <p:nvGraphicFramePr>
          <p:cNvPr id="238596" name="Object 4"/>
          <p:cNvGraphicFramePr>
            <a:graphicFrameLocks noChangeAspect="1"/>
          </p:cNvGraphicFramePr>
          <p:nvPr>
            <p:ph idx="1"/>
          </p:nvPr>
        </p:nvGraphicFramePr>
        <p:xfrm>
          <a:off x="1524000" y="1600200"/>
          <a:ext cx="6096000" cy="5124450"/>
        </p:xfrm>
        <a:graphic>
          <a:graphicData uri="http://schemas.openxmlformats.org/presentationml/2006/ole">
            <p:oleObj spid="_x0000_s238596" name="Chart" r:id="rId3" imgW="6096000" imgH="5124604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8596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38596" grpId="0" uiExpand="1" bld="series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 descr="weal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7625"/>
            <a:ext cx="6934200" cy="6688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Ctr="1"/>
          <a:lstStyle/>
          <a:p>
            <a:pPr eaLnBrk="0" hangingPunct="0"/>
            <a:r>
              <a:rPr lang="en-US"/>
              <a:t>B. Does Money Buy Happiness?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491538" cy="1846263"/>
          </a:xfrm>
          <a:noFill/>
          <a:ln/>
        </p:spPr>
        <p:txBody>
          <a:bodyPr lIns="90488" tIns="44450" rIns="90488" bIns="44450" anchor="ctr" anchorCtr="1">
            <a:spAutoFit/>
          </a:bodyPr>
          <a:lstStyle/>
          <a:p>
            <a:pPr marL="571500" indent="-571500" eaLnBrk="0" hangingPunct="0">
              <a:buFontTx/>
              <a:buNone/>
            </a:pPr>
            <a:r>
              <a:rPr lang="en-US" sz="3600"/>
              <a:t>3.	Does the happiness of a people</a:t>
            </a:r>
            <a:br>
              <a:rPr lang="en-US" sz="3600"/>
            </a:br>
            <a:r>
              <a:rPr lang="en-US" sz="3600"/>
              <a:t>rise with their affluence?</a:t>
            </a:r>
          </a:p>
          <a:p>
            <a:pPr marL="571500" indent="-571500" eaLnBrk="0" hangingPunct="0">
              <a:buFontTx/>
              <a:buNone/>
            </a:pPr>
            <a:endParaRPr lang="en-US" sz="3600"/>
          </a:p>
        </p:txBody>
      </p:sp>
    </p:spTree>
  </p:cSld>
  <p:clrMapOvr>
    <a:masterClrMapping/>
  </p:clrMapOvr>
  <p:transition>
    <p:zoom dir="in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Ctr="1"/>
          <a:lstStyle/>
          <a:p>
            <a:pPr eaLnBrk="0" hangingPunct="0"/>
            <a:r>
              <a:rPr lang="en-US"/>
              <a:t>% Homes with</a:t>
            </a:r>
            <a:br>
              <a:rPr lang="en-US"/>
            </a:br>
            <a:r>
              <a:rPr lang="en-US"/>
              <a:t>Air Conditioning</a:t>
            </a:r>
          </a:p>
        </p:txBody>
      </p:sp>
      <p:sp>
        <p:nvSpPr>
          <p:cNvPr id="224259" name="Freeform 1027"/>
          <p:cNvSpPr>
            <a:spLocks/>
          </p:cNvSpPr>
          <p:nvPr/>
        </p:nvSpPr>
        <p:spPr bwMode="auto">
          <a:xfrm>
            <a:off x="1831975" y="2400300"/>
            <a:ext cx="5932488" cy="27733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36" y="0"/>
              </a:cxn>
              <a:cxn ang="0">
                <a:pos x="3736" y="1746"/>
              </a:cxn>
              <a:cxn ang="0">
                <a:pos x="0" y="1746"/>
              </a:cxn>
              <a:cxn ang="0">
                <a:pos x="0" y="0"/>
              </a:cxn>
            </a:cxnLst>
            <a:rect l="0" t="0" r="r" b="b"/>
            <a:pathLst>
              <a:path w="3737" h="1747">
                <a:moveTo>
                  <a:pt x="0" y="0"/>
                </a:moveTo>
                <a:lnTo>
                  <a:pt x="3736" y="0"/>
                </a:lnTo>
                <a:lnTo>
                  <a:pt x="3736" y="1746"/>
                </a:lnTo>
                <a:lnTo>
                  <a:pt x="0" y="1746"/>
                </a:lnTo>
                <a:lnTo>
                  <a:pt x="0" y="0"/>
                </a:lnTo>
              </a:path>
            </a:pathLst>
          </a:custGeom>
          <a:noFill/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4260" name="Line 1028"/>
          <p:cNvSpPr>
            <a:spLocks noChangeShapeType="1"/>
          </p:cNvSpPr>
          <p:nvPr/>
        </p:nvSpPr>
        <p:spPr bwMode="auto">
          <a:xfrm>
            <a:off x="1839913" y="4625975"/>
            <a:ext cx="59309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4261" name="Line 1029"/>
          <p:cNvSpPr>
            <a:spLocks noChangeShapeType="1"/>
          </p:cNvSpPr>
          <p:nvPr/>
        </p:nvSpPr>
        <p:spPr bwMode="auto">
          <a:xfrm>
            <a:off x="1839913" y="4070350"/>
            <a:ext cx="59309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4262" name="Line 1030"/>
          <p:cNvSpPr>
            <a:spLocks noChangeShapeType="1"/>
          </p:cNvSpPr>
          <p:nvPr/>
        </p:nvSpPr>
        <p:spPr bwMode="auto">
          <a:xfrm>
            <a:off x="1839913" y="3511550"/>
            <a:ext cx="59309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4263" name="Line 1031"/>
          <p:cNvSpPr>
            <a:spLocks noChangeShapeType="1"/>
          </p:cNvSpPr>
          <p:nvPr/>
        </p:nvSpPr>
        <p:spPr bwMode="auto">
          <a:xfrm>
            <a:off x="1839913" y="2955925"/>
            <a:ext cx="59309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4264" name="Line 1032"/>
          <p:cNvSpPr>
            <a:spLocks noChangeShapeType="1"/>
          </p:cNvSpPr>
          <p:nvPr/>
        </p:nvSpPr>
        <p:spPr bwMode="auto">
          <a:xfrm>
            <a:off x="1839913" y="2400300"/>
            <a:ext cx="59309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4265" name="Freeform 1033"/>
          <p:cNvSpPr>
            <a:spLocks/>
          </p:cNvSpPr>
          <p:nvPr/>
        </p:nvSpPr>
        <p:spPr bwMode="auto">
          <a:xfrm>
            <a:off x="1831975" y="2400300"/>
            <a:ext cx="5946775" cy="2781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45" y="0"/>
              </a:cxn>
              <a:cxn ang="0">
                <a:pos x="3745" y="1751"/>
              </a:cxn>
              <a:cxn ang="0">
                <a:pos x="0" y="1751"/>
              </a:cxn>
              <a:cxn ang="0">
                <a:pos x="0" y="0"/>
              </a:cxn>
            </a:cxnLst>
            <a:rect l="0" t="0" r="r" b="b"/>
            <a:pathLst>
              <a:path w="3746" h="1752">
                <a:moveTo>
                  <a:pt x="0" y="0"/>
                </a:moveTo>
                <a:lnTo>
                  <a:pt x="3745" y="0"/>
                </a:lnTo>
                <a:lnTo>
                  <a:pt x="3745" y="1751"/>
                </a:lnTo>
                <a:lnTo>
                  <a:pt x="0" y="1751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24266" name="Line 1034"/>
          <p:cNvSpPr>
            <a:spLocks noChangeShapeType="1"/>
          </p:cNvSpPr>
          <p:nvPr/>
        </p:nvSpPr>
        <p:spPr bwMode="auto">
          <a:xfrm>
            <a:off x="1831975" y="2408238"/>
            <a:ext cx="0" cy="276542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4267" name="Line 1035"/>
          <p:cNvSpPr>
            <a:spLocks noChangeShapeType="1"/>
          </p:cNvSpPr>
          <p:nvPr/>
        </p:nvSpPr>
        <p:spPr bwMode="auto">
          <a:xfrm>
            <a:off x="1839913" y="5180013"/>
            <a:ext cx="100012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4268" name="Line 1036"/>
          <p:cNvSpPr>
            <a:spLocks noChangeShapeType="1"/>
          </p:cNvSpPr>
          <p:nvPr/>
        </p:nvSpPr>
        <p:spPr bwMode="auto">
          <a:xfrm>
            <a:off x="1839913" y="4625975"/>
            <a:ext cx="100012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4269" name="Line 1037"/>
          <p:cNvSpPr>
            <a:spLocks noChangeShapeType="1"/>
          </p:cNvSpPr>
          <p:nvPr/>
        </p:nvSpPr>
        <p:spPr bwMode="auto">
          <a:xfrm>
            <a:off x="1839913" y="4070350"/>
            <a:ext cx="100012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4270" name="Line 1038"/>
          <p:cNvSpPr>
            <a:spLocks noChangeShapeType="1"/>
          </p:cNvSpPr>
          <p:nvPr/>
        </p:nvSpPr>
        <p:spPr bwMode="auto">
          <a:xfrm>
            <a:off x="1839913" y="3511550"/>
            <a:ext cx="100012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4271" name="Line 1039"/>
          <p:cNvSpPr>
            <a:spLocks noChangeShapeType="1"/>
          </p:cNvSpPr>
          <p:nvPr/>
        </p:nvSpPr>
        <p:spPr bwMode="auto">
          <a:xfrm>
            <a:off x="1839913" y="2955925"/>
            <a:ext cx="100012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4272" name="Line 1040"/>
          <p:cNvSpPr>
            <a:spLocks noChangeShapeType="1"/>
          </p:cNvSpPr>
          <p:nvPr/>
        </p:nvSpPr>
        <p:spPr bwMode="auto">
          <a:xfrm>
            <a:off x="1839913" y="2400300"/>
            <a:ext cx="100012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4273" name="Line 1041"/>
          <p:cNvSpPr>
            <a:spLocks noChangeShapeType="1"/>
          </p:cNvSpPr>
          <p:nvPr/>
        </p:nvSpPr>
        <p:spPr bwMode="auto">
          <a:xfrm>
            <a:off x="1839913" y="5180013"/>
            <a:ext cx="59309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4274" name="Line 1042"/>
          <p:cNvSpPr>
            <a:spLocks noChangeShapeType="1"/>
          </p:cNvSpPr>
          <p:nvPr/>
        </p:nvSpPr>
        <p:spPr bwMode="auto">
          <a:xfrm flipV="1">
            <a:off x="1831975" y="5108575"/>
            <a:ext cx="0" cy="777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4275" name="Line 1043"/>
          <p:cNvSpPr>
            <a:spLocks noChangeShapeType="1"/>
          </p:cNvSpPr>
          <p:nvPr/>
        </p:nvSpPr>
        <p:spPr bwMode="auto">
          <a:xfrm flipV="1">
            <a:off x="7777163" y="5108575"/>
            <a:ext cx="0" cy="777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4276" name="Freeform 1044"/>
          <p:cNvSpPr>
            <a:spLocks noChangeArrowheads="1"/>
          </p:cNvSpPr>
          <p:nvPr/>
        </p:nvSpPr>
        <p:spPr bwMode="auto">
          <a:xfrm>
            <a:off x="2165350" y="3200400"/>
            <a:ext cx="5283200" cy="1609725"/>
          </a:xfrm>
          <a:custGeom>
            <a:avLst/>
            <a:gdLst/>
            <a:ahLst/>
            <a:cxnLst>
              <a:cxn ang="0">
                <a:pos x="0" y="1014"/>
              </a:cxn>
              <a:cxn ang="0">
                <a:pos x="3328" y="0"/>
              </a:cxn>
            </a:cxnLst>
            <a:rect l="0" t="0" r="r" b="b"/>
            <a:pathLst>
              <a:path w="3328" h="1014">
                <a:moveTo>
                  <a:pt x="0" y="1014"/>
                </a:moveTo>
                <a:lnTo>
                  <a:pt x="3328" y="0"/>
                </a:lnTo>
              </a:path>
            </a:pathLst>
          </a:cu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77" name="Rectangle 1045"/>
          <p:cNvSpPr>
            <a:spLocks noChangeArrowheads="1"/>
          </p:cNvSpPr>
          <p:nvPr/>
        </p:nvSpPr>
        <p:spPr bwMode="auto">
          <a:xfrm>
            <a:off x="1506538" y="5022850"/>
            <a:ext cx="307975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 eaLnBrk="0" hangingPunct="0"/>
            <a:r>
              <a:rPr lang="en-US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0</a:t>
            </a:r>
          </a:p>
        </p:txBody>
      </p:sp>
      <p:sp>
        <p:nvSpPr>
          <p:cNvPr id="224278" name="Rectangle 1046"/>
          <p:cNvSpPr>
            <a:spLocks noChangeArrowheads="1"/>
          </p:cNvSpPr>
          <p:nvPr/>
        </p:nvSpPr>
        <p:spPr bwMode="auto">
          <a:xfrm>
            <a:off x="1379538" y="4467225"/>
            <a:ext cx="434975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 eaLnBrk="0" hangingPunct="0"/>
            <a:r>
              <a:rPr lang="en-US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20</a:t>
            </a:r>
          </a:p>
        </p:txBody>
      </p:sp>
      <p:sp>
        <p:nvSpPr>
          <p:cNvPr id="224279" name="Rectangle 1047"/>
          <p:cNvSpPr>
            <a:spLocks noChangeArrowheads="1"/>
          </p:cNvSpPr>
          <p:nvPr/>
        </p:nvSpPr>
        <p:spPr bwMode="auto">
          <a:xfrm>
            <a:off x="1379538" y="3911600"/>
            <a:ext cx="434975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 eaLnBrk="0" hangingPunct="0"/>
            <a:r>
              <a:rPr lang="en-US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40</a:t>
            </a:r>
          </a:p>
        </p:txBody>
      </p:sp>
      <p:sp>
        <p:nvSpPr>
          <p:cNvPr id="224280" name="Rectangle 1048"/>
          <p:cNvSpPr>
            <a:spLocks noChangeArrowheads="1"/>
          </p:cNvSpPr>
          <p:nvPr/>
        </p:nvSpPr>
        <p:spPr bwMode="auto">
          <a:xfrm>
            <a:off x="1379538" y="3355975"/>
            <a:ext cx="434975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 eaLnBrk="0" hangingPunct="0"/>
            <a:r>
              <a:rPr lang="en-US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60</a:t>
            </a:r>
          </a:p>
        </p:txBody>
      </p:sp>
      <p:sp>
        <p:nvSpPr>
          <p:cNvPr id="224281" name="Rectangle 1049"/>
          <p:cNvSpPr>
            <a:spLocks noChangeArrowheads="1"/>
          </p:cNvSpPr>
          <p:nvPr/>
        </p:nvSpPr>
        <p:spPr bwMode="auto">
          <a:xfrm>
            <a:off x="1379538" y="2798763"/>
            <a:ext cx="43497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 eaLnBrk="0" hangingPunct="0"/>
            <a:r>
              <a:rPr lang="en-US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80</a:t>
            </a:r>
          </a:p>
        </p:txBody>
      </p:sp>
      <p:sp>
        <p:nvSpPr>
          <p:cNvPr id="224282" name="Rectangle 1050"/>
          <p:cNvSpPr>
            <a:spLocks noChangeArrowheads="1"/>
          </p:cNvSpPr>
          <p:nvPr/>
        </p:nvSpPr>
        <p:spPr bwMode="auto">
          <a:xfrm>
            <a:off x="1252538" y="2243138"/>
            <a:ext cx="56197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 eaLnBrk="0" hangingPunct="0"/>
            <a:r>
              <a:rPr lang="en-US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100</a:t>
            </a:r>
          </a:p>
        </p:txBody>
      </p:sp>
      <p:sp>
        <p:nvSpPr>
          <p:cNvPr id="224283" name="Rectangle 1051"/>
          <p:cNvSpPr>
            <a:spLocks noChangeArrowheads="1"/>
          </p:cNvSpPr>
          <p:nvPr/>
        </p:nvSpPr>
        <p:spPr bwMode="auto">
          <a:xfrm>
            <a:off x="1776413" y="5334000"/>
            <a:ext cx="79057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1960</a:t>
            </a:r>
            <a:endParaRPr lang="en-US" sz="1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</a:endParaRPr>
          </a:p>
        </p:txBody>
      </p:sp>
      <p:sp>
        <p:nvSpPr>
          <p:cNvPr id="224284" name="Rectangle 1052"/>
          <p:cNvSpPr>
            <a:spLocks noChangeArrowheads="1"/>
          </p:cNvSpPr>
          <p:nvPr/>
        </p:nvSpPr>
        <p:spPr bwMode="auto">
          <a:xfrm>
            <a:off x="7051675" y="5322888"/>
            <a:ext cx="79057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1997</a:t>
            </a:r>
            <a:endParaRPr lang="en-US" sz="1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</a:endParaRPr>
          </a:p>
        </p:txBody>
      </p:sp>
      <p:sp>
        <p:nvSpPr>
          <p:cNvPr id="224285" name="Rectangle 1053"/>
          <p:cNvSpPr>
            <a:spLocks noChangeArrowheads="1"/>
          </p:cNvSpPr>
          <p:nvPr/>
        </p:nvSpPr>
        <p:spPr bwMode="auto">
          <a:xfrm>
            <a:off x="1960563" y="4398963"/>
            <a:ext cx="43497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15</a:t>
            </a:r>
          </a:p>
        </p:txBody>
      </p:sp>
      <p:sp>
        <p:nvSpPr>
          <p:cNvPr id="224286" name="Rectangle 1054"/>
          <p:cNvSpPr>
            <a:spLocks noChangeArrowheads="1"/>
          </p:cNvSpPr>
          <p:nvPr/>
        </p:nvSpPr>
        <p:spPr bwMode="auto">
          <a:xfrm>
            <a:off x="7239000" y="2819400"/>
            <a:ext cx="409575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73</a:t>
            </a:r>
          </a:p>
        </p:txBody>
      </p:sp>
      <p:sp>
        <p:nvSpPr>
          <p:cNvPr id="224287" name="Rectangle 1055"/>
          <p:cNvSpPr>
            <a:spLocks noChangeArrowheads="1"/>
          </p:cNvSpPr>
          <p:nvPr/>
        </p:nvSpPr>
        <p:spPr bwMode="auto">
          <a:xfrm>
            <a:off x="1254125" y="1908175"/>
            <a:ext cx="1722438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Percent</a:t>
            </a:r>
          </a:p>
        </p:txBody>
      </p:sp>
      <p:sp>
        <p:nvSpPr>
          <p:cNvPr id="224288" name="Line 1056"/>
          <p:cNvSpPr>
            <a:spLocks noChangeShapeType="1"/>
          </p:cNvSpPr>
          <p:nvPr/>
        </p:nvSpPr>
        <p:spPr bwMode="auto">
          <a:xfrm>
            <a:off x="2162175" y="5072063"/>
            <a:ext cx="0" cy="920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4289" name="Line 1057"/>
          <p:cNvSpPr>
            <a:spLocks noChangeShapeType="1"/>
          </p:cNvSpPr>
          <p:nvPr/>
        </p:nvSpPr>
        <p:spPr bwMode="auto">
          <a:xfrm>
            <a:off x="7456488" y="5072063"/>
            <a:ext cx="0" cy="920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7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82" name="Object 2"/>
          <p:cNvGraphicFramePr>
            <a:graphicFrameLocks noChangeAspect="1"/>
          </p:cNvGraphicFramePr>
          <p:nvPr>
            <p:ph/>
          </p:nvPr>
        </p:nvGraphicFramePr>
        <p:xfrm>
          <a:off x="1905000" y="0"/>
          <a:ext cx="5000625" cy="6561138"/>
        </p:xfrm>
        <a:graphic>
          <a:graphicData uri="http://schemas.openxmlformats.org/presentationml/2006/ole">
            <p:oleObj spid="_x0000_s225282" name="Chart" r:id="rId3" imgW="4837680" imgH="634500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282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25282" grpId="0" bld="series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1143000"/>
          </a:xfrm>
          <a:noFill/>
          <a:ln/>
        </p:spPr>
        <p:txBody>
          <a:bodyPr lIns="90488" tIns="44450" rIns="90488" bIns="44450" anchorCtr="1"/>
          <a:lstStyle/>
          <a:p>
            <a:pPr eaLnBrk="0" hangingPunct="0"/>
            <a:r>
              <a:rPr lang="en-US" sz="4200"/>
              <a:t>Percent “Satisfied” or “Very Satisfied” with Life as a Whole</a:t>
            </a:r>
          </a:p>
        </p:txBody>
      </p:sp>
      <p:sp>
        <p:nvSpPr>
          <p:cNvPr id="21401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982788" y="5641975"/>
            <a:ext cx="5407025" cy="423863"/>
          </a:xfrm>
          <a:noFill/>
          <a:ln/>
        </p:spPr>
        <p:txBody>
          <a:bodyPr lIns="90488" tIns="44450" rIns="90488" bIns="44450" anchor="ctr" anchorCtr="1">
            <a:spAutoFit/>
          </a:bodyPr>
          <a:lstStyle/>
          <a:p>
            <a:pPr eaLnBrk="0" hangingPunct="0">
              <a:buFontTx/>
              <a:buNone/>
            </a:pPr>
            <a:r>
              <a:rPr lang="en-US" sz="2200">
                <a:solidFill>
                  <a:srgbClr val="FFFFFF"/>
                </a:solidFill>
                <a:latin typeface="Helvetica" charset="0"/>
              </a:rPr>
              <a:t>Age group</a:t>
            </a:r>
          </a:p>
        </p:txBody>
      </p:sp>
      <p:sp>
        <p:nvSpPr>
          <p:cNvPr id="214020" name="Freeform 1028"/>
          <p:cNvSpPr>
            <a:spLocks/>
          </p:cNvSpPr>
          <p:nvPr/>
        </p:nvSpPr>
        <p:spPr bwMode="auto">
          <a:xfrm>
            <a:off x="2060575" y="2479675"/>
            <a:ext cx="5297488" cy="2768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36" y="0"/>
              </a:cxn>
              <a:cxn ang="0">
                <a:pos x="3336" y="1743"/>
              </a:cxn>
              <a:cxn ang="0">
                <a:pos x="0" y="1743"/>
              </a:cxn>
              <a:cxn ang="0">
                <a:pos x="0" y="0"/>
              </a:cxn>
            </a:cxnLst>
            <a:rect l="0" t="0" r="r" b="b"/>
            <a:pathLst>
              <a:path w="3337" h="1744">
                <a:moveTo>
                  <a:pt x="0" y="0"/>
                </a:moveTo>
                <a:lnTo>
                  <a:pt x="3336" y="0"/>
                </a:lnTo>
                <a:lnTo>
                  <a:pt x="3336" y="1743"/>
                </a:lnTo>
                <a:lnTo>
                  <a:pt x="0" y="1743"/>
                </a:lnTo>
                <a:lnTo>
                  <a:pt x="0" y="0"/>
                </a:lnTo>
              </a:path>
            </a:pathLst>
          </a:custGeom>
          <a:noFill/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4021" name="Line 1029"/>
          <p:cNvSpPr>
            <a:spLocks noChangeShapeType="1"/>
          </p:cNvSpPr>
          <p:nvPr/>
        </p:nvSpPr>
        <p:spPr bwMode="auto">
          <a:xfrm>
            <a:off x="2068513" y="4702175"/>
            <a:ext cx="5291137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4022" name="Line 1030"/>
          <p:cNvSpPr>
            <a:spLocks noChangeShapeType="1"/>
          </p:cNvSpPr>
          <p:nvPr/>
        </p:nvSpPr>
        <p:spPr bwMode="auto">
          <a:xfrm>
            <a:off x="2068513" y="4148138"/>
            <a:ext cx="5291137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4023" name="Line 1031"/>
          <p:cNvSpPr>
            <a:spLocks noChangeShapeType="1"/>
          </p:cNvSpPr>
          <p:nvPr/>
        </p:nvSpPr>
        <p:spPr bwMode="auto">
          <a:xfrm>
            <a:off x="2068513" y="3589338"/>
            <a:ext cx="5291137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4024" name="Line 1032"/>
          <p:cNvSpPr>
            <a:spLocks noChangeShapeType="1"/>
          </p:cNvSpPr>
          <p:nvPr/>
        </p:nvSpPr>
        <p:spPr bwMode="auto">
          <a:xfrm>
            <a:off x="2068513" y="3035300"/>
            <a:ext cx="5291137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4025" name="Line 1033"/>
          <p:cNvSpPr>
            <a:spLocks noChangeShapeType="1"/>
          </p:cNvSpPr>
          <p:nvPr/>
        </p:nvSpPr>
        <p:spPr bwMode="auto">
          <a:xfrm>
            <a:off x="2068513" y="2479675"/>
            <a:ext cx="5291137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4026" name="Freeform 1034"/>
          <p:cNvSpPr>
            <a:spLocks/>
          </p:cNvSpPr>
          <p:nvPr/>
        </p:nvSpPr>
        <p:spPr bwMode="auto">
          <a:xfrm>
            <a:off x="2060575" y="2479675"/>
            <a:ext cx="5307013" cy="2778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42" y="0"/>
              </a:cxn>
              <a:cxn ang="0">
                <a:pos x="3342" y="1749"/>
              </a:cxn>
              <a:cxn ang="0">
                <a:pos x="0" y="1749"/>
              </a:cxn>
              <a:cxn ang="0">
                <a:pos x="0" y="0"/>
              </a:cxn>
            </a:cxnLst>
            <a:rect l="0" t="0" r="r" b="b"/>
            <a:pathLst>
              <a:path w="3343" h="1750">
                <a:moveTo>
                  <a:pt x="0" y="0"/>
                </a:moveTo>
                <a:lnTo>
                  <a:pt x="3342" y="0"/>
                </a:lnTo>
                <a:lnTo>
                  <a:pt x="3342" y="1749"/>
                </a:lnTo>
                <a:lnTo>
                  <a:pt x="0" y="1749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4027" name="Freeform 1035"/>
          <p:cNvSpPr>
            <a:spLocks/>
          </p:cNvSpPr>
          <p:nvPr/>
        </p:nvSpPr>
        <p:spPr bwMode="auto">
          <a:xfrm>
            <a:off x="2160588" y="2979738"/>
            <a:ext cx="671512" cy="22685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22" y="0"/>
              </a:cxn>
              <a:cxn ang="0">
                <a:pos x="422" y="1428"/>
              </a:cxn>
              <a:cxn ang="0">
                <a:pos x="0" y="1428"/>
              </a:cxn>
              <a:cxn ang="0">
                <a:pos x="0" y="0"/>
              </a:cxn>
            </a:cxnLst>
            <a:rect l="0" t="0" r="r" b="b"/>
            <a:pathLst>
              <a:path w="423" h="1429">
                <a:moveTo>
                  <a:pt x="0" y="0"/>
                </a:moveTo>
                <a:lnTo>
                  <a:pt x="422" y="0"/>
                </a:lnTo>
                <a:lnTo>
                  <a:pt x="422" y="1428"/>
                </a:lnTo>
                <a:lnTo>
                  <a:pt x="0" y="1428"/>
                </a:lnTo>
                <a:lnTo>
                  <a:pt x="0" y="0"/>
                </a:lnTo>
              </a:path>
            </a:pathLst>
          </a:custGeom>
          <a:solidFill>
            <a:srgbClr val="89D6B5"/>
          </a:solidFill>
          <a:ln w="9525" cap="rnd">
            <a:noFill/>
            <a:round/>
            <a:headEnd type="none" w="sm" len="sm"/>
            <a:tailEnd type="none" w="sm" len="sm"/>
          </a:ln>
          <a:effectLst>
            <a:outerShdw dist="28398" dir="1593903" algn="ctr" rotWithShape="0">
              <a:schemeClr val="tx1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14028" name="Freeform 1036"/>
          <p:cNvSpPr>
            <a:spLocks/>
          </p:cNvSpPr>
          <p:nvPr/>
        </p:nvSpPr>
        <p:spPr bwMode="auto">
          <a:xfrm>
            <a:off x="3044825" y="3035300"/>
            <a:ext cx="671513" cy="22129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22" y="0"/>
              </a:cxn>
              <a:cxn ang="0">
                <a:pos x="422" y="1393"/>
              </a:cxn>
              <a:cxn ang="0">
                <a:pos x="0" y="1393"/>
              </a:cxn>
              <a:cxn ang="0">
                <a:pos x="0" y="0"/>
              </a:cxn>
            </a:cxnLst>
            <a:rect l="0" t="0" r="r" b="b"/>
            <a:pathLst>
              <a:path w="423" h="1394">
                <a:moveTo>
                  <a:pt x="0" y="0"/>
                </a:moveTo>
                <a:lnTo>
                  <a:pt x="422" y="0"/>
                </a:lnTo>
                <a:lnTo>
                  <a:pt x="422" y="1393"/>
                </a:lnTo>
                <a:lnTo>
                  <a:pt x="0" y="1393"/>
                </a:lnTo>
                <a:lnTo>
                  <a:pt x="0" y="0"/>
                </a:lnTo>
              </a:path>
            </a:pathLst>
          </a:custGeom>
          <a:solidFill>
            <a:srgbClr val="89D6B5"/>
          </a:solidFill>
          <a:ln w="9525" cap="rnd">
            <a:noFill/>
            <a:round/>
            <a:headEnd type="none" w="sm" len="sm"/>
            <a:tailEnd type="none" w="sm" len="sm"/>
          </a:ln>
          <a:effectLst>
            <a:outerShdw dist="28398" dir="1593903" algn="ctr" rotWithShape="0">
              <a:schemeClr val="tx1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14029" name="Freeform 1037"/>
          <p:cNvSpPr>
            <a:spLocks/>
          </p:cNvSpPr>
          <p:nvPr/>
        </p:nvSpPr>
        <p:spPr bwMode="auto">
          <a:xfrm>
            <a:off x="3929063" y="3035300"/>
            <a:ext cx="674687" cy="22129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24" y="0"/>
              </a:cxn>
              <a:cxn ang="0">
                <a:pos x="424" y="1393"/>
              </a:cxn>
              <a:cxn ang="0">
                <a:pos x="0" y="1393"/>
              </a:cxn>
              <a:cxn ang="0">
                <a:pos x="0" y="0"/>
              </a:cxn>
            </a:cxnLst>
            <a:rect l="0" t="0" r="r" b="b"/>
            <a:pathLst>
              <a:path w="425" h="1394">
                <a:moveTo>
                  <a:pt x="0" y="0"/>
                </a:moveTo>
                <a:lnTo>
                  <a:pt x="424" y="0"/>
                </a:lnTo>
                <a:lnTo>
                  <a:pt x="424" y="1393"/>
                </a:lnTo>
                <a:lnTo>
                  <a:pt x="0" y="1393"/>
                </a:lnTo>
                <a:lnTo>
                  <a:pt x="0" y="0"/>
                </a:lnTo>
              </a:path>
            </a:pathLst>
          </a:custGeom>
          <a:solidFill>
            <a:srgbClr val="89D6B5"/>
          </a:solidFill>
          <a:ln w="9525" cap="rnd">
            <a:noFill/>
            <a:round/>
            <a:headEnd type="none" w="sm" len="sm"/>
            <a:tailEnd type="none" w="sm" len="sm"/>
          </a:ln>
          <a:effectLst>
            <a:outerShdw dist="28398" dir="1593903" algn="ctr" rotWithShape="0">
              <a:schemeClr val="tx1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14030" name="Freeform 1038"/>
          <p:cNvSpPr>
            <a:spLocks/>
          </p:cNvSpPr>
          <p:nvPr/>
        </p:nvSpPr>
        <p:spPr bwMode="auto">
          <a:xfrm>
            <a:off x="4814888" y="3089275"/>
            <a:ext cx="671512" cy="2159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22" y="0"/>
              </a:cxn>
              <a:cxn ang="0">
                <a:pos x="422" y="1359"/>
              </a:cxn>
              <a:cxn ang="0">
                <a:pos x="0" y="1359"/>
              </a:cxn>
              <a:cxn ang="0">
                <a:pos x="0" y="0"/>
              </a:cxn>
            </a:cxnLst>
            <a:rect l="0" t="0" r="r" b="b"/>
            <a:pathLst>
              <a:path w="423" h="1360">
                <a:moveTo>
                  <a:pt x="0" y="0"/>
                </a:moveTo>
                <a:lnTo>
                  <a:pt x="422" y="0"/>
                </a:lnTo>
                <a:lnTo>
                  <a:pt x="422" y="1359"/>
                </a:lnTo>
                <a:lnTo>
                  <a:pt x="0" y="1359"/>
                </a:lnTo>
                <a:lnTo>
                  <a:pt x="0" y="0"/>
                </a:lnTo>
              </a:path>
            </a:pathLst>
          </a:custGeom>
          <a:solidFill>
            <a:srgbClr val="89D6B5"/>
          </a:solidFill>
          <a:ln w="9525" cap="rnd">
            <a:noFill/>
            <a:round/>
            <a:headEnd type="none" w="sm" len="sm"/>
            <a:tailEnd type="none" w="sm" len="sm"/>
          </a:ln>
          <a:effectLst>
            <a:outerShdw dist="28398" dir="1593903" algn="ctr" rotWithShape="0">
              <a:schemeClr val="tx1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14031" name="Freeform 1039"/>
          <p:cNvSpPr>
            <a:spLocks/>
          </p:cNvSpPr>
          <p:nvPr/>
        </p:nvSpPr>
        <p:spPr bwMode="auto">
          <a:xfrm>
            <a:off x="5699125" y="3089275"/>
            <a:ext cx="671513" cy="2159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22" y="0"/>
              </a:cxn>
              <a:cxn ang="0">
                <a:pos x="422" y="1359"/>
              </a:cxn>
              <a:cxn ang="0">
                <a:pos x="0" y="1359"/>
              </a:cxn>
              <a:cxn ang="0">
                <a:pos x="0" y="0"/>
              </a:cxn>
            </a:cxnLst>
            <a:rect l="0" t="0" r="r" b="b"/>
            <a:pathLst>
              <a:path w="423" h="1360">
                <a:moveTo>
                  <a:pt x="0" y="0"/>
                </a:moveTo>
                <a:lnTo>
                  <a:pt x="422" y="0"/>
                </a:lnTo>
                <a:lnTo>
                  <a:pt x="422" y="1359"/>
                </a:lnTo>
                <a:lnTo>
                  <a:pt x="0" y="1359"/>
                </a:lnTo>
                <a:lnTo>
                  <a:pt x="0" y="0"/>
                </a:lnTo>
              </a:path>
            </a:pathLst>
          </a:custGeom>
          <a:solidFill>
            <a:srgbClr val="89D6B5"/>
          </a:solidFill>
          <a:ln w="9525" cap="rnd">
            <a:noFill/>
            <a:round/>
            <a:headEnd type="none" w="sm" len="sm"/>
            <a:tailEnd type="none" w="sm" len="sm"/>
          </a:ln>
          <a:effectLst>
            <a:outerShdw dist="28398" dir="1593903" algn="ctr" rotWithShape="0">
              <a:schemeClr val="tx1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14032" name="Freeform 1040"/>
          <p:cNvSpPr>
            <a:spLocks/>
          </p:cNvSpPr>
          <p:nvPr/>
        </p:nvSpPr>
        <p:spPr bwMode="auto">
          <a:xfrm>
            <a:off x="6583363" y="2979738"/>
            <a:ext cx="671512" cy="22685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22" y="0"/>
              </a:cxn>
              <a:cxn ang="0">
                <a:pos x="422" y="1428"/>
              </a:cxn>
              <a:cxn ang="0">
                <a:pos x="0" y="1428"/>
              </a:cxn>
              <a:cxn ang="0">
                <a:pos x="0" y="0"/>
              </a:cxn>
            </a:cxnLst>
            <a:rect l="0" t="0" r="r" b="b"/>
            <a:pathLst>
              <a:path w="423" h="1429">
                <a:moveTo>
                  <a:pt x="0" y="0"/>
                </a:moveTo>
                <a:lnTo>
                  <a:pt x="422" y="0"/>
                </a:lnTo>
                <a:lnTo>
                  <a:pt x="422" y="1428"/>
                </a:lnTo>
                <a:lnTo>
                  <a:pt x="0" y="1428"/>
                </a:lnTo>
                <a:lnTo>
                  <a:pt x="0" y="0"/>
                </a:lnTo>
              </a:path>
            </a:pathLst>
          </a:custGeom>
          <a:solidFill>
            <a:srgbClr val="89D6B5"/>
          </a:solidFill>
          <a:ln w="9525" cap="rnd">
            <a:noFill/>
            <a:round/>
            <a:headEnd type="none" w="sm" len="sm"/>
            <a:tailEnd type="none" w="sm" len="sm"/>
          </a:ln>
          <a:effectLst>
            <a:outerShdw dist="28398" dir="1593903" algn="ctr" rotWithShape="0">
              <a:schemeClr val="tx1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14033" name="Line 1041"/>
          <p:cNvSpPr>
            <a:spLocks noChangeShapeType="1"/>
          </p:cNvSpPr>
          <p:nvPr/>
        </p:nvSpPr>
        <p:spPr bwMode="auto">
          <a:xfrm>
            <a:off x="2060575" y="2487613"/>
            <a:ext cx="0" cy="27622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4034" name="Line 1042"/>
          <p:cNvSpPr>
            <a:spLocks noChangeShapeType="1"/>
          </p:cNvSpPr>
          <p:nvPr/>
        </p:nvSpPr>
        <p:spPr bwMode="auto">
          <a:xfrm>
            <a:off x="2068513" y="5256213"/>
            <a:ext cx="61912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4035" name="Line 1043"/>
          <p:cNvSpPr>
            <a:spLocks noChangeShapeType="1"/>
          </p:cNvSpPr>
          <p:nvPr/>
        </p:nvSpPr>
        <p:spPr bwMode="auto">
          <a:xfrm>
            <a:off x="2068513" y="4702175"/>
            <a:ext cx="61912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4036" name="Line 1044"/>
          <p:cNvSpPr>
            <a:spLocks noChangeShapeType="1"/>
          </p:cNvSpPr>
          <p:nvPr/>
        </p:nvSpPr>
        <p:spPr bwMode="auto">
          <a:xfrm>
            <a:off x="2068513" y="4148138"/>
            <a:ext cx="61912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4037" name="Line 1045"/>
          <p:cNvSpPr>
            <a:spLocks noChangeShapeType="1"/>
          </p:cNvSpPr>
          <p:nvPr/>
        </p:nvSpPr>
        <p:spPr bwMode="auto">
          <a:xfrm>
            <a:off x="2068513" y="3589338"/>
            <a:ext cx="61912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4038" name="Line 1046"/>
          <p:cNvSpPr>
            <a:spLocks noChangeShapeType="1"/>
          </p:cNvSpPr>
          <p:nvPr/>
        </p:nvSpPr>
        <p:spPr bwMode="auto">
          <a:xfrm>
            <a:off x="2068513" y="3035300"/>
            <a:ext cx="61912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4039" name="Line 1047"/>
          <p:cNvSpPr>
            <a:spLocks noChangeShapeType="1"/>
          </p:cNvSpPr>
          <p:nvPr/>
        </p:nvSpPr>
        <p:spPr bwMode="auto">
          <a:xfrm>
            <a:off x="2068513" y="2479675"/>
            <a:ext cx="61912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4040" name="Line 1048"/>
          <p:cNvSpPr>
            <a:spLocks noChangeShapeType="1"/>
          </p:cNvSpPr>
          <p:nvPr/>
        </p:nvSpPr>
        <p:spPr bwMode="auto">
          <a:xfrm flipV="1">
            <a:off x="2060575" y="5175250"/>
            <a:ext cx="0" cy="8731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4041" name="Line 1049"/>
          <p:cNvSpPr>
            <a:spLocks noChangeShapeType="1"/>
          </p:cNvSpPr>
          <p:nvPr/>
        </p:nvSpPr>
        <p:spPr bwMode="auto">
          <a:xfrm flipV="1">
            <a:off x="7366000" y="5175250"/>
            <a:ext cx="0" cy="8731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4042" name="Rectangle 1050"/>
          <p:cNvSpPr>
            <a:spLocks noChangeArrowheads="1"/>
          </p:cNvSpPr>
          <p:nvPr/>
        </p:nvSpPr>
        <p:spPr bwMode="auto">
          <a:xfrm>
            <a:off x="1744663" y="5087938"/>
            <a:ext cx="30797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 eaLnBrk="0" hangingPunct="0"/>
            <a:r>
              <a:rPr lang="en-US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0</a:t>
            </a:r>
          </a:p>
        </p:txBody>
      </p:sp>
      <p:sp>
        <p:nvSpPr>
          <p:cNvPr id="214043" name="Rectangle 1051"/>
          <p:cNvSpPr>
            <a:spLocks noChangeArrowheads="1"/>
          </p:cNvSpPr>
          <p:nvPr/>
        </p:nvSpPr>
        <p:spPr bwMode="auto">
          <a:xfrm>
            <a:off x="1617663" y="4532313"/>
            <a:ext cx="43497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 eaLnBrk="0" hangingPunct="0"/>
            <a:r>
              <a:rPr lang="en-US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20</a:t>
            </a:r>
          </a:p>
        </p:txBody>
      </p:sp>
      <p:sp>
        <p:nvSpPr>
          <p:cNvPr id="214044" name="Rectangle 1052"/>
          <p:cNvSpPr>
            <a:spLocks noChangeArrowheads="1"/>
          </p:cNvSpPr>
          <p:nvPr/>
        </p:nvSpPr>
        <p:spPr bwMode="auto">
          <a:xfrm>
            <a:off x="1617663" y="3978275"/>
            <a:ext cx="434975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 eaLnBrk="0" hangingPunct="0"/>
            <a:r>
              <a:rPr lang="en-US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40</a:t>
            </a:r>
          </a:p>
        </p:txBody>
      </p:sp>
      <p:sp>
        <p:nvSpPr>
          <p:cNvPr id="214045" name="Rectangle 1053"/>
          <p:cNvSpPr>
            <a:spLocks noChangeArrowheads="1"/>
          </p:cNvSpPr>
          <p:nvPr/>
        </p:nvSpPr>
        <p:spPr bwMode="auto">
          <a:xfrm>
            <a:off x="1617663" y="3421063"/>
            <a:ext cx="43497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 eaLnBrk="0" hangingPunct="0"/>
            <a:r>
              <a:rPr lang="en-US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60</a:t>
            </a:r>
          </a:p>
        </p:txBody>
      </p:sp>
      <p:sp>
        <p:nvSpPr>
          <p:cNvPr id="214046" name="Rectangle 1054"/>
          <p:cNvSpPr>
            <a:spLocks noChangeArrowheads="1"/>
          </p:cNvSpPr>
          <p:nvPr/>
        </p:nvSpPr>
        <p:spPr bwMode="auto">
          <a:xfrm>
            <a:off x="1617663" y="2865438"/>
            <a:ext cx="43497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 eaLnBrk="0" hangingPunct="0"/>
            <a:r>
              <a:rPr lang="en-US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80</a:t>
            </a:r>
          </a:p>
        </p:txBody>
      </p:sp>
      <p:sp>
        <p:nvSpPr>
          <p:cNvPr id="214047" name="Rectangle 1055"/>
          <p:cNvSpPr>
            <a:spLocks noChangeArrowheads="1"/>
          </p:cNvSpPr>
          <p:nvPr/>
        </p:nvSpPr>
        <p:spPr bwMode="auto">
          <a:xfrm>
            <a:off x="1490663" y="2311400"/>
            <a:ext cx="561975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 eaLnBrk="0" hangingPunct="0"/>
            <a:r>
              <a:rPr lang="en-US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100</a:t>
            </a:r>
          </a:p>
        </p:txBody>
      </p:sp>
      <p:sp>
        <p:nvSpPr>
          <p:cNvPr id="214048" name="Rectangle 1056"/>
          <p:cNvSpPr>
            <a:spLocks noChangeArrowheads="1"/>
          </p:cNvSpPr>
          <p:nvPr/>
        </p:nvSpPr>
        <p:spPr bwMode="auto">
          <a:xfrm>
            <a:off x="2093913" y="5356225"/>
            <a:ext cx="828675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15- 24</a:t>
            </a:r>
          </a:p>
        </p:txBody>
      </p:sp>
      <p:sp>
        <p:nvSpPr>
          <p:cNvPr id="214049" name="Rectangle 1057"/>
          <p:cNvSpPr>
            <a:spLocks noChangeArrowheads="1"/>
          </p:cNvSpPr>
          <p:nvPr/>
        </p:nvSpPr>
        <p:spPr bwMode="auto">
          <a:xfrm>
            <a:off x="2978150" y="5356225"/>
            <a:ext cx="828675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25- 34</a:t>
            </a:r>
          </a:p>
        </p:txBody>
      </p:sp>
      <p:sp>
        <p:nvSpPr>
          <p:cNvPr id="214050" name="Rectangle 1058"/>
          <p:cNvSpPr>
            <a:spLocks noChangeArrowheads="1"/>
          </p:cNvSpPr>
          <p:nvPr/>
        </p:nvSpPr>
        <p:spPr bwMode="auto">
          <a:xfrm>
            <a:off x="3862388" y="5356225"/>
            <a:ext cx="828675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35- 44</a:t>
            </a:r>
          </a:p>
        </p:txBody>
      </p:sp>
      <p:sp>
        <p:nvSpPr>
          <p:cNvPr id="214051" name="Rectangle 1059"/>
          <p:cNvSpPr>
            <a:spLocks noChangeArrowheads="1"/>
          </p:cNvSpPr>
          <p:nvPr/>
        </p:nvSpPr>
        <p:spPr bwMode="auto">
          <a:xfrm>
            <a:off x="4749800" y="5356225"/>
            <a:ext cx="828675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45- 54</a:t>
            </a:r>
          </a:p>
        </p:txBody>
      </p:sp>
      <p:sp>
        <p:nvSpPr>
          <p:cNvPr id="214052" name="Rectangle 1060"/>
          <p:cNvSpPr>
            <a:spLocks noChangeArrowheads="1"/>
          </p:cNvSpPr>
          <p:nvPr/>
        </p:nvSpPr>
        <p:spPr bwMode="auto">
          <a:xfrm>
            <a:off x="5632450" y="5356225"/>
            <a:ext cx="828675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55- 64</a:t>
            </a:r>
          </a:p>
        </p:txBody>
      </p:sp>
      <p:sp>
        <p:nvSpPr>
          <p:cNvPr id="214053" name="Rectangle 1061"/>
          <p:cNvSpPr>
            <a:spLocks noChangeArrowheads="1"/>
          </p:cNvSpPr>
          <p:nvPr/>
        </p:nvSpPr>
        <p:spPr bwMode="auto">
          <a:xfrm>
            <a:off x="6638925" y="5356225"/>
            <a:ext cx="568325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65+</a:t>
            </a:r>
          </a:p>
        </p:txBody>
      </p:sp>
      <p:sp>
        <p:nvSpPr>
          <p:cNvPr id="214054" name="Rectangle 1062"/>
          <p:cNvSpPr>
            <a:spLocks noChangeArrowheads="1"/>
          </p:cNvSpPr>
          <p:nvPr/>
        </p:nvSpPr>
        <p:spPr bwMode="auto">
          <a:xfrm>
            <a:off x="1500188" y="2006600"/>
            <a:ext cx="1722437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Percent</a:t>
            </a:r>
          </a:p>
        </p:txBody>
      </p:sp>
      <p:sp>
        <p:nvSpPr>
          <p:cNvPr id="214055" name="Line 1063"/>
          <p:cNvSpPr>
            <a:spLocks noChangeShapeType="1"/>
          </p:cNvSpPr>
          <p:nvPr/>
        </p:nvSpPr>
        <p:spPr bwMode="auto">
          <a:xfrm>
            <a:off x="2068513" y="5256213"/>
            <a:ext cx="5291137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4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4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4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4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4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4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7" grpId="0" animBg="1"/>
      <p:bldP spid="214028" grpId="0" animBg="1"/>
      <p:bldP spid="214029" grpId="0" animBg="1"/>
      <p:bldP spid="214030" grpId="0" animBg="1"/>
      <p:bldP spid="214031" grpId="0" animBg="1"/>
      <p:bldP spid="21403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6306" name="Object 3074"/>
          <p:cNvGraphicFramePr>
            <a:graphicFrameLocks noChangeAspect="1"/>
          </p:cNvGraphicFramePr>
          <p:nvPr/>
        </p:nvGraphicFramePr>
        <p:xfrm>
          <a:off x="379413" y="285750"/>
          <a:ext cx="8423275" cy="6440488"/>
        </p:xfrm>
        <a:graphic>
          <a:graphicData uri="http://schemas.openxmlformats.org/presentationml/2006/ole">
            <p:oleObj spid="_x0000_s226306" name="Chart" r:id="rId3" imgW="9945000" imgH="760500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6306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26306" grpId="0" bld="series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60" tIns="46031" rIns="92060" bIns="46031"/>
          <a:lstStyle/>
          <a:p>
            <a:r>
              <a:rPr lang="en-US"/>
              <a:t>Suicide Rate, Ages 15 to 19</a:t>
            </a:r>
            <a:br>
              <a:rPr lang="en-US"/>
            </a:br>
            <a:r>
              <a:rPr lang="en-US" sz="3100"/>
              <a:t>(per 100,000)</a:t>
            </a:r>
          </a:p>
        </p:txBody>
      </p:sp>
      <p:graphicFrame>
        <p:nvGraphicFramePr>
          <p:cNvPr id="265216" name="Object 0"/>
          <p:cNvGraphicFramePr>
            <a:graphicFrameLocks/>
          </p:cNvGraphicFramePr>
          <p:nvPr/>
        </p:nvGraphicFramePr>
        <p:xfrm>
          <a:off x="646113" y="2362200"/>
          <a:ext cx="7851775" cy="4451350"/>
        </p:xfrm>
        <a:graphic>
          <a:graphicData uri="http://schemas.openxmlformats.org/presentationml/2006/ole">
            <p:oleObj spid="_x0000_s265216" name="Chart" r:id="rId3" imgW="8381160" imgH="4027680" progId="MSGraph.Chart.8">
              <p:embed followColorScheme="full"/>
            </p:oleObj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6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5216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6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5216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65216" grpId="0" bld="series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Teens from affluent families suffer elevated rates of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Anxiety</a:t>
            </a:r>
          </a:p>
          <a:p>
            <a:r>
              <a:rPr lang="en-US"/>
              <a:t>Depression</a:t>
            </a:r>
          </a:p>
          <a:p>
            <a:r>
              <a:rPr lang="en-US"/>
              <a:t>Substance use</a:t>
            </a:r>
          </a:p>
          <a:p>
            <a:r>
              <a:rPr lang="en-US"/>
              <a:t>Eating disorders</a:t>
            </a:r>
          </a:p>
          <a:p>
            <a:pPr>
              <a:buFontTx/>
              <a:buNone/>
            </a:pPr>
            <a:r>
              <a:rPr lang="en-US"/>
              <a:t>   (related to </a:t>
            </a:r>
            <a:r>
              <a:rPr lang="en-US" i="1"/>
              <a:t>achievement pressures</a:t>
            </a:r>
            <a:r>
              <a:rPr lang="en-US"/>
              <a:t> and </a:t>
            </a:r>
            <a:r>
              <a:rPr lang="en-US" i="1"/>
              <a:t>isolation from adults, </a:t>
            </a:r>
            <a:r>
              <a:rPr lang="en-US"/>
              <a:t>suggests one analysis)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828800"/>
            <a:ext cx="7772400" cy="1143000"/>
          </a:xfrm>
          <a:noFill/>
          <a:ln/>
        </p:spPr>
        <p:txBody>
          <a:bodyPr lIns="90488" tIns="44450" rIns="90488" bIns="44450" anchorCtr="1"/>
          <a:lstStyle/>
          <a:p>
            <a:pPr eaLnBrk="0" hangingPunct="0"/>
            <a:r>
              <a:rPr lang="en-US" sz="5000"/>
              <a:t>The Traits of</a:t>
            </a:r>
            <a:br>
              <a:rPr lang="en-US" sz="5000"/>
            </a:br>
            <a:r>
              <a:rPr lang="en-US" sz="5000"/>
              <a:t>Happy People</a:t>
            </a:r>
          </a:p>
        </p:txBody>
      </p:sp>
    </p:spTree>
  </p:cSld>
  <p:clrMapOvr>
    <a:masterClrMapping/>
  </p:clrMapOvr>
  <p:transition>
    <p:zoom dir="in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Ctr="1"/>
          <a:lstStyle/>
          <a:p>
            <a:pPr eaLnBrk="0" hangingPunct="0"/>
            <a:r>
              <a:rPr lang="en-US"/>
              <a:t>The Traits of Happy People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2163763"/>
            <a:ext cx="7769225" cy="3427412"/>
          </a:xfrm>
          <a:noFill/>
          <a:ln/>
        </p:spPr>
        <p:txBody>
          <a:bodyPr lIns="90488" tIns="44450" rIns="90488" bIns="44450" anchor="ctr" anchorCtr="1">
            <a:spAutoFit/>
          </a:bodyPr>
          <a:lstStyle/>
          <a:p>
            <a:pPr marL="571500" indent="-571500" eaLnBrk="0" hangingPunct="0">
              <a:buFontTx/>
              <a:buNone/>
            </a:pPr>
            <a:r>
              <a:rPr lang="en-US" sz="3600"/>
              <a:t>A.	Self-esteem: Happy people</a:t>
            </a:r>
            <a:br>
              <a:rPr lang="en-US" sz="3600"/>
            </a:br>
            <a:r>
              <a:rPr lang="en-US" sz="3600"/>
              <a:t>like themselves</a:t>
            </a:r>
          </a:p>
          <a:p>
            <a:pPr marL="1198563" lvl="1" indent="-403225" eaLnBrk="0" hangingPunct="0"/>
            <a:r>
              <a:rPr lang="en-US" sz="3200"/>
              <a:t>Self-serving bias </a:t>
            </a:r>
          </a:p>
          <a:p>
            <a:pPr marL="1198563" lvl="1" indent="-403225" eaLnBrk="0" hangingPunct="0"/>
            <a:r>
              <a:rPr lang="en-US" sz="3200"/>
              <a:t>Self-esteem and happiness in stigmatized groups</a:t>
            </a:r>
          </a:p>
          <a:p>
            <a:pPr marL="571500" indent="-571500" eaLnBrk="0" hangingPunct="0">
              <a:buFontTx/>
              <a:buChar char="–"/>
            </a:pPr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bldLvl="3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Ctr="1"/>
          <a:lstStyle/>
          <a:p>
            <a:r>
              <a:rPr lang="en-US"/>
              <a:t>The Traits of Happy People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1935163"/>
            <a:ext cx="7769225" cy="3603625"/>
          </a:xfrm>
          <a:noFill/>
          <a:ln/>
        </p:spPr>
        <p:txBody>
          <a:bodyPr lIns="90488" tIns="44450" rIns="90488" bIns="44450" anchor="ctr" anchorCtr="1">
            <a:spAutoFit/>
          </a:bodyPr>
          <a:lstStyle/>
          <a:p>
            <a:pPr marL="571500" indent="-571500">
              <a:buFontTx/>
              <a:buNone/>
            </a:pPr>
            <a:r>
              <a:rPr lang="en-US" sz="3600"/>
              <a:t>B.	Personal control: Happy people</a:t>
            </a:r>
            <a:br>
              <a:rPr lang="en-US" sz="3600"/>
            </a:br>
            <a:r>
              <a:rPr lang="en-US" sz="3600"/>
              <a:t>believe they choose their destinies</a:t>
            </a:r>
          </a:p>
          <a:p>
            <a:pPr marL="571500" indent="-571500">
              <a:buFontTx/>
              <a:buNone/>
            </a:pPr>
            <a:r>
              <a:rPr lang="en-US" sz="3600"/>
              <a:t>C.	Optimism: Happy people</a:t>
            </a:r>
            <a:br>
              <a:rPr lang="en-US" sz="3600"/>
            </a:br>
            <a:r>
              <a:rPr lang="en-US" sz="3600"/>
              <a:t>are hope-filled</a:t>
            </a:r>
          </a:p>
          <a:p>
            <a:pPr marL="571500" indent="-571500">
              <a:buFontTx/>
              <a:buNone/>
            </a:pPr>
            <a:r>
              <a:rPr lang="en-US" sz="3600"/>
              <a:t>D.	Extraversion: Happy people</a:t>
            </a:r>
            <a:br>
              <a:rPr lang="en-US" sz="3600"/>
            </a:br>
            <a:r>
              <a:rPr lang="en-US" sz="3600"/>
              <a:t>are outgoing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4" name="Object 2"/>
          <p:cNvGraphicFramePr>
            <a:graphicFrameLocks/>
          </p:cNvGraphicFramePr>
          <p:nvPr/>
        </p:nvGraphicFramePr>
        <p:xfrm>
          <a:off x="0" y="3175"/>
          <a:ext cx="9156700" cy="6862763"/>
        </p:xfrm>
        <a:graphic>
          <a:graphicData uri="http://schemas.openxmlformats.org/presentationml/2006/ole">
            <p:oleObj spid="_x0000_s64514" name="Slide" r:id="rId3" imgW="9156600" imgH="6862680" progId="PowerPoint.Slide.8">
              <p:embed/>
            </p:oleObj>
          </a:graphicData>
        </a:graphic>
      </p:graphicFrame>
      <p:sp>
        <p:nvSpPr>
          <p:cNvPr id="64515" name="Line 3"/>
          <p:cNvSpPr>
            <a:spLocks noChangeShapeType="1"/>
          </p:cNvSpPr>
          <p:nvPr/>
        </p:nvSpPr>
        <p:spPr bwMode="auto">
          <a:xfrm>
            <a:off x="4116388" y="3201988"/>
            <a:ext cx="379412" cy="379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16" name="Line 4"/>
          <p:cNvSpPr>
            <a:spLocks noChangeShapeType="1"/>
          </p:cNvSpPr>
          <p:nvPr/>
        </p:nvSpPr>
        <p:spPr bwMode="auto">
          <a:xfrm flipH="1" flipV="1">
            <a:off x="6021388" y="3963988"/>
            <a:ext cx="379412" cy="303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 dir="in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Ctr="1"/>
          <a:lstStyle/>
          <a:p>
            <a:pPr eaLnBrk="0" hangingPunct="0"/>
            <a:r>
              <a:rPr lang="en-US"/>
              <a:t>Social Support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769225" cy="1881188"/>
          </a:xfrm>
          <a:noFill/>
          <a:ln/>
        </p:spPr>
        <p:txBody>
          <a:bodyPr lIns="90488" tIns="44450" rIns="90488" bIns="44450" anchor="ctr" anchorCtr="1">
            <a:spAutoFit/>
          </a:bodyPr>
          <a:lstStyle/>
          <a:p>
            <a:pPr marL="571500" indent="-571500" eaLnBrk="0" hangingPunct="0">
              <a:buFontTx/>
              <a:buNone/>
            </a:pPr>
            <a:r>
              <a:rPr lang="en-US" sz="3600"/>
              <a:t>A.	Close relationships and health</a:t>
            </a:r>
          </a:p>
          <a:p>
            <a:pPr marL="571500" indent="-571500" eaLnBrk="0" hangingPunct="0">
              <a:buFontTx/>
              <a:buNone/>
            </a:pPr>
            <a:r>
              <a:rPr lang="en-US" sz="3600"/>
              <a:t>B.	Close relationships and happiness</a:t>
            </a:r>
          </a:p>
          <a:p>
            <a:pPr marL="571500" indent="-571500" eaLnBrk="0" hangingPunct="0">
              <a:buFontTx/>
              <a:buNone/>
            </a:pPr>
            <a:endParaRPr lang="en-US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-23813" y="909638"/>
            <a:ext cx="9144001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6565" name="Picture 5" descr="http://www.economist.com/images/20011222/5101XMFS8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219200" y="3352800"/>
            <a:ext cx="6829425" cy="3743325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 bldLvl="3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Ctr="1"/>
          <a:lstStyle/>
          <a:p>
            <a:pPr eaLnBrk="0" hangingPunct="0"/>
            <a:r>
              <a:rPr lang="en-US"/>
              <a:t>Love and Marriage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438400"/>
            <a:ext cx="7772400" cy="638175"/>
          </a:xfrm>
          <a:noFill/>
          <a:ln/>
        </p:spPr>
        <p:txBody>
          <a:bodyPr lIns="90488" tIns="44450" rIns="90488" bIns="44450" anchor="ctr" anchorCtr="1">
            <a:spAutoFit/>
          </a:bodyPr>
          <a:lstStyle/>
          <a:p>
            <a:pPr marL="571500" indent="-571500" eaLnBrk="0" hangingPunct="0">
              <a:buFontTx/>
              <a:buNone/>
            </a:pPr>
            <a:r>
              <a:rPr lang="en-US" sz="3600"/>
              <a:t>A.	Marriage and well-being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% Very Happy</a:t>
            </a:r>
            <a:br>
              <a:rPr lang="en-US"/>
            </a:br>
            <a:r>
              <a:rPr lang="en-US" sz="2800"/>
              <a:t>(NORC:  N =  41,974, 1972-2002)</a:t>
            </a:r>
            <a:endParaRPr lang="en-US"/>
          </a:p>
        </p:txBody>
      </p:sp>
      <p:graphicFrame>
        <p:nvGraphicFramePr>
          <p:cNvPr id="266240" name="Object 0"/>
          <p:cNvGraphicFramePr>
            <a:graphicFrameLocks noChangeAspect="1"/>
          </p:cNvGraphicFramePr>
          <p:nvPr>
            <p:ph idx="1"/>
          </p:nvPr>
        </p:nvGraphicFramePr>
        <p:xfrm>
          <a:off x="0" y="2014538"/>
          <a:ext cx="9144000" cy="4843462"/>
        </p:xfrm>
        <a:graphic>
          <a:graphicData uri="http://schemas.openxmlformats.org/presentationml/2006/ole">
            <p:oleObj spid="_x0000_s266240" name="Chart" r:id="rId3" imgW="8515254" imgH="4800645" progId="MSGraph.Chart.8">
              <p:embed followColorScheme="full"/>
            </p:oleObj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0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40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66240" grpId="0" bld="series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Percent “Very Happy” among Married and  Never Married Americans</a:t>
            </a:r>
          </a:p>
        </p:txBody>
      </p:sp>
      <p:graphicFrame>
        <p:nvGraphicFramePr>
          <p:cNvPr id="203780" name="Object 4"/>
          <p:cNvGraphicFramePr>
            <a:graphicFrameLocks noChangeAspect="1"/>
          </p:cNvGraphicFramePr>
          <p:nvPr/>
        </p:nvGraphicFramePr>
        <p:xfrm>
          <a:off x="533400" y="1625600"/>
          <a:ext cx="7772400" cy="5184775"/>
        </p:xfrm>
        <a:graphic>
          <a:graphicData uri="http://schemas.openxmlformats.org/presentationml/2006/ole">
            <p:oleObj spid="_x0000_s203780" name="Chart" r:id="rId3" imgW="7200000" imgH="4803840" progId="MSGraph.Chart.8">
              <p:embed followColorScheme="full"/>
            </p:oleObj>
          </a:graphicData>
        </a:graphic>
      </p:graphicFrame>
      <p:sp>
        <p:nvSpPr>
          <p:cNvPr id="203782" name="Text Box 6"/>
          <p:cNvSpPr txBox="1">
            <a:spLocks noChangeArrowheads="1"/>
          </p:cNvSpPr>
          <p:nvPr/>
        </p:nvSpPr>
        <p:spPr bwMode="auto">
          <a:xfrm>
            <a:off x="3657600" y="2362200"/>
            <a:ext cx="1328738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Married</a:t>
            </a:r>
          </a:p>
        </p:txBody>
      </p:sp>
      <p:sp>
        <p:nvSpPr>
          <p:cNvPr id="203783" name="Text Box 7"/>
          <p:cNvSpPr txBox="1">
            <a:spLocks noChangeArrowheads="1"/>
          </p:cNvSpPr>
          <p:nvPr/>
        </p:nvSpPr>
        <p:spPr bwMode="auto">
          <a:xfrm>
            <a:off x="4114800" y="4419600"/>
            <a:ext cx="2246313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Never married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3780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3780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3780" grpId="0" bld="series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388938"/>
            <a:ext cx="8599488" cy="5964237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3059" tIns="45712" rIns="93059" bIns="45712" anchorCtr="1"/>
          <a:lstStyle/>
          <a:p>
            <a:pPr eaLnBrk="0" hangingPunct="0"/>
            <a:r>
              <a:rPr lang="en-US"/>
              <a:t>Spirituality and Happiness</a:t>
            </a:r>
          </a:p>
        </p:txBody>
      </p:sp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419100" y="5924550"/>
            <a:ext cx="4867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059" tIns="45712" rIns="93059" bIns="45712">
            <a:spAutoFit/>
          </a:bodyPr>
          <a:lstStyle/>
          <a:p>
            <a:pPr marL="352425" indent="-352425" defTabSz="941388" eaLnBrk="0" hangingPunct="0">
              <a:spcBef>
                <a:spcPct val="35000"/>
              </a:spcBef>
            </a:pPr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From Gallup survey of adult Americans.</a:t>
            </a:r>
          </a:p>
        </p:txBody>
      </p:sp>
      <p:sp>
        <p:nvSpPr>
          <p:cNvPr id="158724" name="Line 4"/>
          <p:cNvSpPr>
            <a:spLocks noChangeShapeType="1"/>
          </p:cNvSpPr>
          <p:nvPr/>
        </p:nvSpPr>
        <p:spPr bwMode="auto">
          <a:xfrm>
            <a:off x="1838325" y="4500563"/>
            <a:ext cx="592613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725" name="Line 5"/>
          <p:cNvSpPr>
            <a:spLocks noChangeShapeType="1"/>
          </p:cNvSpPr>
          <p:nvPr/>
        </p:nvSpPr>
        <p:spPr bwMode="auto">
          <a:xfrm>
            <a:off x="1838325" y="3946525"/>
            <a:ext cx="592613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726" name="Line 6"/>
          <p:cNvSpPr>
            <a:spLocks noChangeShapeType="1"/>
          </p:cNvSpPr>
          <p:nvPr/>
        </p:nvSpPr>
        <p:spPr bwMode="auto">
          <a:xfrm>
            <a:off x="1838325" y="3387725"/>
            <a:ext cx="592613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727" name="Line 7"/>
          <p:cNvSpPr>
            <a:spLocks noChangeShapeType="1"/>
          </p:cNvSpPr>
          <p:nvPr/>
        </p:nvSpPr>
        <p:spPr bwMode="auto">
          <a:xfrm>
            <a:off x="1838325" y="2833688"/>
            <a:ext cx="592613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728" name="Rectangle 8"/>
          <p:cNvSpPr>
            <a:spLocks noChangeArrowheads="1"/>
          </p:cNvSpPr>
          <p:nvPr/>
        </p:nvSpPr>
        <p:spPr bwMode="auto">
          <a:xfrm>
            <a:off x="1512888" y="4886325"/>
            <a:ext cx="300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59" tIns="45712" rIns="93059" bIns="45712">
            <a:spAutoFit/>
          </a:bodyPr>
          <a:lstStyle/>
          <a:p>
            <a:pPr algn="r" defTabSz="941388" eaLnBrk="0" hangingPunct="0"/>
            <a:r>
              <a:rPr lang="en-US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0</a:t>
            </a:r>
          </a:p>
        </p:txBody>
      </p:sp>
      <p:sp>
        <p:nvSpPr>
          <p:cNvPr id="158729" name="Rectangle 9"/>
          <p:cNvSpPr>
            <a:spLocks noChangeArrowheads="1"/>
          </p:cNvSpPr>
          <p:nvPr/>
        </p:nvSpPr>
        <p:spPr bwMode="auto">
          <a:xfrm>
            <a:off x="1392238" y="4330700"/>
            <a:ext cx="420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59" tIns="45712" rIns="93059" bIns="45712">
            <a:spAutoFit/>
          </a:bodyPr>
          <a:lstStyle/>
          <a:p>
            <a:pPr algn="r" defTabSz="941388" eaLnBrk="0" hangingPunct="0"/>
            <a:r>
              <a:rPr lang="en-US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20</a:t>
            </a:r>
          </a:p>
        </p:txBody>
      </p:sp>
      <p:sp>
        <p:nvSpPr>
          <p:cNvPr id="158730" name="Rectangle 10"/>
          <p:cNvSpPr>
            <a:spLocks noChangeArrowheads="1"/>
          </p:cNvSpPr>
          <p:nvPr/>
        </p:nvSpPr>
        <p:spPr bwMode="auto">
          <a:xfrm>
            <a:off x="1392238" y="3776663"/>
            <a:ext cx="420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59" tIns="45712" rIns="93059" bIns="45712">
            <a:spAutoFit/>
          </a:bodyPr>
          <a:lstStyle/>
          <a:p>
            <a:pPr algn="r" defTabSz="941388" eaLnBrk="0" hangingPunct="0"/>
            <a:r>
              <a:rPr lang="en-US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40</a:t>
            </a:r>
          </a:p>
        </p:txBody>
      </p:sp>
      <p:sp>
        <p:nvSpPr>
          <p:cNvPr id="158731" name="Rectangle 11"/>
          <p:cNvSpPr>
            <a:spLocks noChangeArrowheads="1"/>
          </p:cNvSpPr>
          <p:nvPr/>
        </p:nvSpPr>
        <p:spPr bwMode="auto">
          <a:xfrm>
            <a:off x="1392238" y="3219450"/>
            <a:ext cx="420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59" tIns="45712" rIns="93059" bIns="45712">
            <a:spAutoFit/>
          </a:bodyPr>
          <a:lstStyle/>
          <a:p>
            <a:pPr algn="r" defTabSz="941388" eaLnBrk="0" hangingPunct="0"/>
            <a:r>
              <a:rPr lang="en-US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60</a:t>
            </a:r>
          </a:p>
        </p:txBody>
      </p:sp>
      <p:sp>
        <p:nvSpPr>
          <p:cNvPr id="158732" name="Rectangle 12"/>
          <p:cNvSpPr>
            <a:spLocks noChangeArrowheads="1"/>
          </p:cNvSpPr>
          <p:nvPr/>
        </p:nvSpPr>
        <p:spPr bwMode="auto">
          <a:xfrm>
            <a:off x="1392238" y="2663825"/>
            <a:ext cx="420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59" tIns="45712" rIns="93059" bIns="45712">
            <a:spAutoFit/>
          </a:bodyPr>
          <a:lstStyle/>
          <a:p>
            <a:pPr algn="r" defTabSz="941388" eaLnBrk="0" hangingPunct="0"/>
            <a:r>
              <a:rPr lang="en-US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80</a:t>
            </a:r>
          </a:p>
        </p:txBody>
      </p:sp>
      <p:sp>
        <p:nvSpPr>
          <p:cNvPr id="158733" name="Rectangle 13"/>
          <p:cNvSpPr>
            <a:spLocks noChangeArrowheads="1"/>
          </p:cNvSpPr>
          <p:nvPr/>
        </p:nvSpPr>
        <p:spPr bwMode="auto">
          <a:xfrm>
            <a:off x="1271588" y="2109788"/>
            <a:ext cx="541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59" tIns="45712" rIns="93059" bIns="45712">
            <a:spAutoFit/>
          </a:bodyPr>
          <a:lstStyle/>
          <a:p>
            <a:pPr algn="r" defTabSz="941388" eaLnBrk="0" hangingPunct="0"/>
            <a:r>
              <a:rPr lang="en-US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100</a:t>
            </a:r>
          </a:p>
        </p:txBody>
      </p:sp>
      <p:sp>
        <p:nvSpPr>
          <p:cNvPr id="158734" name="Rectangle 14"/>
          <p:cNvSpPr>
            <a:spLocks noChangeArrowheads="1"/>
          </p:cNvSpPr>
          <p:nvPr/>
        </p:nvSpPr>
        <p:spPr bwMode="auto">
          <a:xfrm>
            <a:off x="3005138" y="5154613"/>
            <a:ext cx="623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59" tIns="45712" rIns="93059" bIns="45712">
            <a:spAutoFit/>
          </a:bodyPr>
          <a:lstStyle/>
          <a:p>
            <a:pPr algn="ctr" defTabSz="941388" eaLnBrk="0" hangingPunct="0"/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Low</a:t>
            </a:r>
          </a:p>
        </p:txBody>
      </p:sp>
      <p:sp>
        <p:nvSpPr>
          <p:cNvPr id="158735" name="Rectangle 15"/>
          <p:cNvSpPr>
            <a:spLocks noChangeArrowheads="1"/>
          </p:cNvSpPr>
          <p:nvPr/>
        </p:nvSpPr>
        <p:spPr bwMode="auto">
          <a:xfrm>
            <a:off x="5942013" y="5154613"/>
            <a:ext cx="677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59" tIns="45712" rIns="93059" bIns="45712">
            <a:spAutoFit/>
          </a:bodyPr>
          <a:lstStyle/>
          <a:p>
            <a:pPr algn="ctr" defTabSz="941388" eaLnBrk="0" hangingPunct="0"/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High</a:t>
            </a:r>
          </a:p>
        </p:txBody>
      </p:sp>
      <p:sp>
        <p:nvSpPr>
          <p:cNvPr id="158736" name="Rectangle 16"/>
          <p:cNvSpPr>
            <a:spLocks noChangeArrowheads="1"/>
          </p:cNvSpPr>
          <p:nvPr/>
        </p:nvSpPr>
        <p:spPr bwMode="auto">
          <a:xfrm>
            <a:off x="1066800" y="1524000"/>
            <a:ext cx="25320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059" tIns="45712" rIns="93059" bIns="45712">
            <a:spAutoFit/>
          </a:bodyPr>
          <a:lstStyle/>
          <a:p>
            <a:pPr defTabSz="941388" eaLnBrk="0" hangingPunct="0"/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Percent “very happy”</a:t>
            </a:r>
          </a:p>
        </p:txBody>
      </p:sp>
      <p:sp>
        <p:nvSpPr>
          <p:cNvPr id="158737" name="Freeform 17"/>
          <p:cNvSpPr>
            <a:spLocks/>
          </p:cNvSpPr>
          <p:nvPr/>
        </p:nvSpPr>
        <p:spPr bwMode="auto">
          <a:xfrm>
            <a:off x="2016125" y="4349750"/>
            <a:ext cx="2574925" cy="6969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21" y="0"/>
              </a:cxn>
              <a:cxn ang="0">
                <a:pos x="1621" y="438"/>
              </a:cxn>
              <a:cxn ang="0">
                <a:pos x="0" y="438"/>
              </a:cxn>
              <a:cxn ang="0">
                <a:pos x="0" y="0"/>
              </a:cxn>
            </a:cxnLst>
            <a:rect l="0" t="0" r="r" b="b"/>
            <a:pathLst>
              <a:path w="1622" h="439">
                <a:moveTo>
                  <a:pt x="0" y="0"/>
                </a:moveTo>
                <a:lnTo>
                  <a:pt x="1621" y="0"/>
                </a:lnTo>
                <a:lnTo>
                  <a:pt x="1621" y="438"/>
                </a:lnTo>
                <a:lnTo>
                  <a:pt x="0" y="438"/>
                </a:lnTo>
                <a:lnTo>
                  <a:pt x="0" y="0"/>
                </a:lnTo>
              </a:path>
            </a:pathLst>
          </a:custGeom>
          <a:solidFill>
            <a:srgbClr val="89D6B5"/>
          </a:solidFill>
          <a:ln w="9525" cap="rnd">
            <a:noFill/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8738" name="Freeform 18"/>
          <p:cNvSpPr>
            <a:spLocks/>
          </p:cNvSpPr>
          <p:nvPr/>
        </p:nvSpPr>
        <p:spPr bwMode="auto">
          <a:xfrm>
            <a:off x="4991100" y="3251200"/>
            <a:ext cx="2574925" cy="17954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20" y="0"/>
              </a:cxn>
              <a:cxn ang="0">
                <a:pos x="1620" y="1130"/>
              </a:cxn>
              <a:cxn ang="0">
                <a:pos x="0" y="1130"/>
              </a:cxn>
              <a:cxn ang="0">
                <a:pos x="0" y="0"/>
              </a:cxn>
            </a:cxnLst>
            <a:rect l="0" t="0" r="r" b="b"/>
            <a:pathLst>
              <a:path w="1621" h="1131">
                <a:moveTo>
                  <a:pt x="0" y="0"/>
                </a:moveTo>
                <a:lnTo>
                  <a:pt x="1620" y="0"/>
                </a:lnTo>
                <a:lnTo>
                  <a:pt x="1620" y="1130"/>
                </a:lnTo>
                <a:lnTo>
                  <a:pt x="0" y="1130"/>
                </a:lnTo>
                <a:lnTo>
                  <a:pt x="0" y="0"/>
                </a:lnTo>
              </a:path>
            </a:pathLst>
          </a:custGeom>
          <a:solidFill>
            <a:srgbClr val="009688"/>
          </a:solidFill>
          <a:ln w="9525" cap="rnd">
            <a:noFill/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8739" name="Freeform 19"/>
          <p:cNvSpPr>
            <a:spLocks/>
          </p:cNvSpPr>
          <p:nvPr/>
        </p:nvSpPr>
        <p:spPr bwMode="auto">
          <a:xfrm>
            <a:off x="1828800" y="2278063"/>
            <a:ext cx="5945188" cy="2778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43" y="0"/>
              </a:cxn>
              <a:cxn ang="0">
                <a:pos x="3743" y="1749"/>
              </a:cxn>
              <a:cxn ang="0">
                <a:pos x="0" y="1749"/>
              </a:cxn>
              <a:cxn ang="0">
                <a:pos x="0" y="0"/>
              </a:cxn>
            </a:cxnLst>
            <a:rect l="0" t="0" r="r" b="b"/>
            <a:pathLst>
              <a:path w="3744" h="1750">
                <a:moveTo>
                  <a:pt x="0" y="0"/>
                </a:moveTo>
                <a:lnTo>
                  <a:pt x="3743" y="0"/>
                </a:lnTo>
                <a:lnTo>
                  <a:pt x="3743" y="1749"/>
                </a:lnTo>
                <a:lnTo>
                  <a:pt x="0" y="1749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40" name="Rectangle 20"/>
          <p:cNvSpPr>
            <a:spLocks noChangeArrowheads="1"/>
          </p:cNvSpPr>
          <p:nvPr/>
        </p:nvSpPr>
        <p:spPr bwMode="auto">
          <a:xfrm>
            <a:off x="3286125" y="5486400"/>
            <a:ext cx="30019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59" tIns="45712" rIns="93059" bIns="45712">
            <a:spAutoFit/>
          </a:bodyPr>
          <a:lstStyle/>
          <a:p>
            <a:pPr algn="ctr" defTabSz="941388" eaLnBrk="0" hangingPunct="0"/>
            <a:r>
              <a:rPr lang="en-US" sz="2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Spiritual commitment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8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58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37" grpId="0" animBg="1"/>
      <p:bldP spid="15873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609600"/>
            <a:ext cx="8226425" cy="1143000"/>
          </a:xfrm>
        </p:spPr>
        <p:txBody>
          <a:bodyPr/>
          <a:lstStyle/>
          <a:p>
            <a:r>
              <a:rPr lang="en-US" sz="3600"/>
              <a:t>% Very Happy and Felt Closeness to God</a:t>
            </a:r>
            <a:br>
              <a:rPr lang="en-US" sz="3600"/>
            </a:br>
            <a:r>
              <a:rPr lang="en-US" sz="2800"/>
              <a:t>(n = 9896, NORC, 1983-1991)</a:t>
            </a:r>
            <a:endParaRPr lang="en-US"/>
          </a:p>
        </p:txBody>
      </p:sp>
      <p:graphicFrame>
        <p:nvGraphicFramePr>
          <p:cNvPr id="159747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304800" y="2019300"/>
          <a:ext cx="8497888" cy="4838700"/>
        </p:xfrm>
        <a:graphic>
          <a:graphicData uri="http://schemas.openxmlformats.org/presentationml/2006/ole">
            <p:oleObj spid="_x0000_s159747" name="Chart" r:id="rId3" imgW="10035000" imgH="571500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9747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59747" grpId="0" bld="series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/>
              <a:t>% Very Happy and Belief in God </a:t>
            </a:r>
            <a:br>
              <a:rPr lang="en-US"/>
            </a:br>
            <a:r>
              <a:rPr lang="en-US" sz="2100"/>
              <a:t>(1998 USA data reported by Tom Smith for International Social Survey Program)</a:t>
            </a:r>
          </a:p>
        </p:txBody>
      </p:sp>
      <p:graphicFrame>
        <p:nvGraphicFramePr>
          <p:cNvPr id="267264" name="Object 0"/>
          <p:cNvGraphicFramePr>
            <a:graphicFrameLocks/>
          </p:cNvGraphicFramePr>
          <p:nvPr>
            <p:ph idx="1"/>
          </p:nvPr>
        </p:nvGraphicFramePr>
        <p:xfrm>
          <a:off x="304800" y="1981200"/>
          <a:ext cx="8153400" cy="4876800"/>
        </p:xfrm>
        <a:graphic>
          <a:graphicData uri="http://schemas.openxmlformats.org/presentationml/2006/ole">
            <p:oleObj spid="_x0000_s267264" name="Chart" r:id="rId3" imgW="10575000" imgH="589500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4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7264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67264" grpId="0" bld="series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  <a:ln/>
        </p:spPr>
        <p:txBody>
          <a:bodyPr/>
          <a:lstStyle/>
          <a:p>
            <a:pPr eaLnBrk="0" hangingPunct="0"/>
            <a:r>
              <a:rPr lang="en-US"/>
              <a:t>% Very Happy and Religious Attendance </a:t>
            </a:r>
            <a:r>
              <a:rPr lang="en-US" sz="2800"/>
              <a:t>(n=41,527, NORC, 1972-2002)</a:t>
            </a:r>
          </a:p>
        </p:txBody>
      </p:sp>
      <p:graphicFrame>
        <p:nvGraphicFramePr>
          <p:cNvPr id="201731" name="Object 3"/>
          <p:cNvGraphicFramePr>
            <a:graphicFrameLocks/>
          </p:cNvGraphicFramePr>
          <p:nvPr/>
        </p:nvGraphicFramePr>
        <p:xfrm>
          <a:off x="158750" y="1820863"/>
          <a:ext cx="8943975" cy="4992687"/>
        </p:xfrm>
        <a:graphic>
          <a:graphicData uri="http://schemas.openxmlformats.org/presentationml/2006/ole">
            <p:oleObj spid="_x0000_s201731" name="Chart" r:id="rId3" imgW="10575000" imgH="589500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1731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1731" grpId="0" bld="series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3059" tIns="45712" rIns="93059" bIns="45712" anchorCtr="1"/>
          <a:lstStyle/>
          <a:p>
            <a:pPr eaLnBrk="0" hangingPunct="0"/>
            <a:r>
              <a:rPr lang="en-US"/>
              <a:t>What Faith Offers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5813"/>
            <a:ext cx="7772400" cy="2916237"/>
          </a:xfrm>
          <a:noFill/>
          <a:ln/>
        </p:spPr>
        <p:txBody>
          <a:bodyPr lIns="93059" tIns="45712" rIns="93059" bIns="45712" anchor="ctr" anchorCtr="1">
            <a:spAutoFit/>
          </a:bodyPr>
          <a:lstStyle/>
          <a:p>
            <a:pPr marL="471488" indent="-471488" defTabSz="941388" eaLnBrk="0" hangingPunct="0">
              <a:buFontTx/>
              <a:buNone/>
            </a:pPr>
            <a:r>
              <a:rPr lang="en-US"/>
              <a:t>1.	Social support </a:t>
            </a:r>
            <a:r>
              <a:rPr lang="en-US" sz="2000"/>
              <a:t>(religio = to bind together)</a:t>
            </a:r>
            <a:endParaRPr lang="en-US"/>
          </a:p>
          <a:p>
            <a:pPr marL="471488" indent="-471488" defTabSz="941388" eaLnBrk="0" hangingPunct="0">
              <a:buFontTx/>
              <a:buNone/>
            </a:pPr>
            <a:r>
              <a:rPr lang="en-US"/>
              <a:t>2.	Meaning and purpose</a:t>
            </a:r>
          </a:p>
          <a:p>
            <a:pPr marL="471488" indent="-471488" defTabSz="941388" eaLnBrk="0" hangingPunct="0">
              <a:buFontTx/>
              <a:buNone/>
            </a:pPr>
            <a:r>
              <a:rPr lang="en-US"/>
              <a:t>3.	Ultimate acceptance</a:t>
            </a:r>
          </a:p>
          <a:p>
            <a:pPr marL="471488" indent="-471488" defTabSz="941388" eaLnBrk="0" hangingPunct="0">
              <a:buFontTx/>
              <a:buNone/>
            </a:pPr>
            <a:r>
              <a:rPr lang="en-US"/>
              <a:t>4.	Focus beyond self</a:t>
            </a:r>
          </a:p>
          <a:p>
            <a:pPr marL="471488" indent="-471488" defTabSz="941388" eaLnBrk="0" hangingPunct="0">
              <a:buFontTx/>
              <a:buNone/>
            </a:pPr>
            <a:r>
              <a:rPr lang="en-US"/>
              <a:t>5.	Eternal perspective</a:t>
            </a: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Ctr="1"/>
          <a:lstStyle/>
          <a:p>
            <a:pPr eaLnBrk="0" hangingPunct="0"/>
            <a:r>
              <a:rPr lang="en-US"/>
              <a:t>How to Feel Better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839200" cy="5130800"/>
          </a:xfrm>
          <a:noFill/>
          <a:ln/>
        </p:spPr>
        <p:txBody>
          <a:bodyPr lIns="90488" tIns="44450" rIns="90488" bIns="44450">
            <a:spAutoFit/>
          </a:bodyPr>
          <a:lstStyle/>
          <a:p>
            <a:pPr marL="609600" indent="-609600" eaLnBrk="0" hangingPunct="0">
              <a:buFontTx/>
              <a:buNone/>
              <a:tabLst>
                <a:tab pos="346075" algn="l"/>
              </a:tabLst>
            </a:pPr>
            <a:r>
              <a:rPr lang="en-US" sz="2800"/>
              <a:t>1.	Realize: enduring happiness doesn’t come from making it</a:t>
            </a:r>
          </a:p>
          <a:p>
            <a:pPr marL="609600" indent="-609600" eaLnBrk="0" hangingPunct="0">
              <a:buFontTx/>
              <a:buNone/>
              <a:tabLst>
                <a:tab pos="346075" algn="l"/>
              </a:tabLst>
            </a:pPr>
            <a:r>
              <a:rPr lang="en-US" sz="2800"/>
              <a:t>2.	Savor the moment</a:t>
            </a:r>
          </a:p>
          <a:p>
            <a:pPr marL="609600" indent="-609600" eaLnBrk="0" hangingPunct="0">
              <a:buFontTx/>
              <a:buNone/>
              <a:tabLst>
                <a:tab pos="346075" algn="l"/>
              </a:tabLst>
            </a:pPr>
            <a:r>
              <a:rPr lang="en-US" sz="2800"/>
              <a:t>3.	Take control of your time</a:t>
            </a:r>
          </a:p>
          <a:p>
            <a:pPr marL="609600" indent="-609600" eaLnBrk="0" hangingPunct="0">
              <a:buFontTx/>
              <a:buNone/>
              <a:tabLst>
                <a:tab pos="346075" algn="l"/>
              </a:tabLst>
            </a:pPr>
            <a:r>
              <a:rPr lang="en-US" sz="2800"/>
              <a:t>4.	Act happy</a:t>
            </a:r>
          </a:p>
          <a:p>
            <a:pPr marL="609600" indent="-609600" eaLnBrk="0" hangingPunct="0">
              <a:buFontTx/>
              <a:buNone/>
              <a:tabLst>
                <a:tab pos="346075" algn="l"/>
              </a:tabLst>
            </a:pPr>
            <a:r>
              <a:rPr lang="en-US" sz="2800"/>
              <a:t>5.	Seek work and leisure that engage your skills</a:t>
            </a:r>
          </a:p>
          <a:p>
            <a:pPr marL="609600" indent="-609600" eaLnBrk="0" hangingPunct="0">
              <a:buFontTx/>
              <a:buNone/>
              <a:tabLst>
                <a:tab pos="346075" algn="l"/>
              </a:tabLst>
            </a:pPr>
            <a:r>
              <a:rPr lang="en-US" sz="2800"/>
              <a:t>6.	Join the movement movement</a:t>
            </a:r>
          </a:p>
          <a:p>
            <a:pPr marL="609600" indent="-609600" eaLnBrk="0" hangingPunct="0">
              <a:buFontTx/>
              <a:buNone/>
              <a:tabLst>
                <a:tab pos="346075" algn="l"/>
              </a:tabLst>
            </a:pPr>
            <a:r>
              <a:rPr lang="en-US" sz="2800"/>
              <a:t>7.	Get REST</a:t>
            </a:r>
          </a:p>
          <a:p>
            <a:pPr marL="609600" indent="-609600" eaLnBrk="0" hangingPunct="0">
              <a:buFontTx/>
              <a:buNone/>
              <a:tabLst>
                <a:tab pos="346075" algn="l"/>
              </a:tabLst>
            </a:pPr>
            <a:r>
              <a:rPr lang="en-US" sz="2800"/>
              <a:t>8. Give priority to close relationships</a:t>
            </a:r>
          </a:p>
          <a:p>
            <a:pPr marL="609600" indent="-609600" eaLnBrk="0" hangingPunct="0">
              <a:buFontTx/>
              <a:buNone/>
              <a:tabLst>
                <a:tab pos="346075" algn="l"/>
              </a:tabLst>
            </a:pPr>
            <a:r>
              <a:rPr lang="en-US" sz="2800"/>
              <a:t>9. Count your blessings—keep a gratitude journal</a:t>
            </a:r>
          </a:p>
          <a:p>
            <a:pPr marL="609600" indent="-609600" eaLnBrk="0" hangingPunct="0">
              <a:buFontTx/>
              <a:buNone/>
              <a:tabLst>
                <a:tab pos="346075" algn="l"/>
              </a:tabLst>
            </a:pPr>
            <a:r>
              <a:rPr lang="en-US" sz="2800"/>
              <a:t>10. Take care of the soul</a:t>
            </a:r>
          </a:p>
        </p:txBody>
      </p:sp>
    </p:spTree>
  </p:cSld>
  <p:clrMapOvr>
    <a:masterClrMapping/>
  </p:clrMapOvr>
  <p:transition>
    <p:zoom dir="in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143000"/>
          </a:xfrm>
        </p:spPr>
        <p:txBody>
          <a:bodyPr/>
          <a:lstStyle/>
          <a:p>
            <a:r>
              <a:rPr lang="en-US"/>
              <a:t>For further information . . .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124200"/>
            <a:ext cx="6400800" cy="1752600"/>
          </a:xfrm>
        </p:spPr>
        <p:txBody>
          <a:bodyPr/>
          <a:lstStyle/>
          <a:p>
            <a:r>
              <a:rPr lang="en-US" sz="4000"/>
              <a:t>davidmyers.org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4" name="Freeform 46"/>
          <p:cNvSpPr>
            <a:spLocks/>
          </p:cNvSpPr>
          <p:nvPr/>
        </p:nvSpPr>
        <p:spPr bwMode="auto">
          <a:xfrm>
            <a:off x="1692275" y="1766888"/>
            <a:ext cx="5365750" cy="3232150"/>
          </a:xfrm>
          <a:custGeom>
            <a:avLst/>
            <a:gdLst/>
            <a:ahLst/>
            <a:cxnLst>
              <a:cxn ang="0">
                <a:pos x="0" y="648"/>
              </a:cxn>
              <a:cxn ang="0">
                <a:pos x="489" y="1248"/>
              </a:cxn>
              <a:cxn ang="0">
                <a:pos x="974" y="2035"/>
              </a:cxn>
              <a:cxn ang="0">
                <a:pos x="1454" y="1689"/>
              </a:cxn>
              <a:cxn ang="0">
                <a:pos x="1934" y="1838"/>
              </a:cxn>
              <a:cxn ang="0">
                <a:pos x="2414" y="1665"/>
              </a:cxn>
              <a:cxn ang="0">
                <a:pos x="2899" y="926"/>
              </a:cxn>
              <a:cxn ang="0">
                <a:pos x="3379" y="0"/>
              </a:cxn>
            </a:cxnLst>
            <a:rect l="0" t="0" r="r" b="b"/>
            <a:pathLst>
              <a:path w="3380" h="2036">
                <a:moveTo>
                  <a:pt x="0" y="648"/>
                </a:moveTo>
                <a:lnTo>
                  <a:pt x="489" y="1248"/>
                </a:lnTo>
                <a:lnTo>
                  <a:pt x="974" y="2035"/>
                </a:lnTo>
                <a:lnTo>
                  <a:pt x="1454" y="1689"/>
                </a:lnTo>
                <a:lnTo>
                  <a:pt x="1934" y="1838"/>
                </a:lnTo>
                <a:lnTo>
                  <a:pt x="2414" y="1665"/>
                </a:lnTo>
                <a:lnTo>
                  <a:pt x="2899" y="926"/>
                </a:lnTo>
                <a:lnTo>
                  <a:pt x="3379" y="0"/>
                </a:lnTo>
              </a:path>
            </a:pathLst>
          </a:custGeom>
          <a:noFill/>
          <a:ln w="25400" cap="rnd" cmpd="sng">
            <a:solidFill>
              <a:srgbClr val="009688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06413"/>
            <a:ext cx="7772400" cy="1143000"/>
          </a:xfrm>
          <a:noFill/>
          <a:ln/>
        </p:spPr>
        <p:txBody>
          <a:bodyPr lIns="90488" tIns="44450" rIns="90488" bIns="44450" anchorCtr="1"/>
          <a:lstStyle/>
          <a:p>
            <a:pPr eaLnBrk="0" hangingPunct="0"/>
            <a:r>
              <a:rPr lang="en-US" sz="4000"/>
              <a:t>Marital Satisfaction and the Family Life Cycle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6543675" y="4348163"/>
            <a:ext cx="1025525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British study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376363" y="5602288"/>
            <a:ext cx="6413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Married</a:t>
            </a:r>
            <a:br>
              <a: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</a:br>
            <a:r>
              <a: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without</a:t>
            </a:r>
            <a:br>
              <a: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</a:br>
            <a:r>
              <a: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children</a:t>
            </a: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1416050" y="5341938"/>
            <a:ext cx="7302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1416050" y="4987925"/>
            <a:ext cx="7302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1416050" y="4618038"/>
            <a:ext cx="7302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1416050" y="4284663"/>
            <a:ext cx="7302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1416050" y="3929063"/>
            <a:ext cx="7302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1416050" y="3571875"/>
            <a:ext cx="7302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1416050" y="3233738"/>
            <a:ext cx="7302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1416050" y="2860675"/>
            <a:ext cx="7302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1416050" y="2497138"/>
            <a:ext cx="7302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>
            <a:off x="1416050" y="2122488"/>
            <a:ext cx="7302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1712913" y="5467350"/>
            <a:ext cx="0" cy="635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>
            <a:off x="2471738" y="5467350"/>
            <a:ext cx="0" cy="635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>
            <a:off x="3241675" y="5467350"/>
            <a:ext cx="0" cy="635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>
            <a:off x="4005263" y="5467350"/>
            <a:ext cx="0" cy="635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>
            <a:off x="4764088" y="5467350"/>
            <a:ext cx="0" cy="635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>
            <a:off x="5521325" y="5467350"/>
            <a:ext cx="0" cy="635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69" name="Line 21"/>
          <p:cNvSpPr>
            <a:spLocks noChangeShapeType="1"/>
          </p:cNvSpPr>
          <p:nvPr/>
        </p:nvSpPr>
        <p:spPr bwMode="auto">
          <a:xfrm>
            <a:off x="6296025" y="5467350"/>
            <a:ext cx="0" cy="635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70" name="Line 22"/>
          <p:cNvSpPr>
            <a:spLocks noChangeShapeType="1"/>
          </p:cNvSpPr>
          <p:nvPr/>
        </p:nvSpPr>
        <p:spPr bwMode="auto">
          <a:xfrm>
            <a:off x="7046913" y="5467350"/>
            <a:ext cx="0" cy="635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71" name="Rectangle 23"/>
          <p:cNvSpPr>
            <a:spLocks noChangeArrowheads="1"/>
          </p:cNvSpPr>
          <p:nvPr/>
        </p:nvSpPr>
        <p:spPr bwMode="auto">
          <a:xfrm>
            <a:off x="2190750" y="5602288"/>
            <a:ext cx="5683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Child-</a:t>
            </a:r>
            <a:br>
              <a: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</a:br>
            <a:r>
              <a: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bearing</a:t>
            </a:r>
          </a:p>
        </p:txBody>
      </p:sp>
      <p:sp>
        <p:nvSpPr>
          <p:cNvPr id="27672" name="Rectangle 24"/>
          <p:cNvSpPr>
            <a:spLocks noChangeArrowheads="1"/>
          </p:cNvSpPr>
          <p:nvPr/>
        </p:nvSpPr>
        <p:spPr bwMode="auto">
          <a:xfrm>
            <a:off x="2825750" y="5602288"/>
            <a:ext cx="8191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Pre-school children, oldest 5</a:t>
            </a:r>
          </a:p>
        </p:txBody>
      </p:sp>
      <p:sp>
        <p:nvSpPr>
          <p:cNvPr id="27673" name="Rectangle 25"/>
          <p:cNvSpPr>
            <a:spLocks noChangeArrowheads="1"/>
          </p:cNvSpPr>
          <p:nvPr/>
        </p:nvSpPr>
        <p:spPr bwMode="auto">
          <a:xfrm>
            <a:off x="3714750" y="5602288"/>
            <a:ext cx="5683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School</a:t>
            </a:r>
            <a:br>
              <a: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</a:br>
            <a:r>
              <a: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children</a:t>
            </a:r>
            <a:br>
              <a: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</a:br>
            <a:r>
              <a: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oldest</a:t>
            </a:r>
            <a:br>
              <a: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</a:br>
            <a:r>
              <a: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5-12</a:t>
            </a:r>
          </a:p>
        </p:txBody>
      </p:sp>
      <p:sp>
        <p:nvSpPr>
          <p:cNvPr id="27674" name="Rectangle 26"/>
          <p:cNvSpPr>
            <a:spLocks noChangeArrowheads="1"/>
          </p:cNvSpPr>
          <p:nvPr/>
        </p:nvSpPr>
        <p:spPr bwMode="auto">
          <a:xfrm>
            <a:off x="4381500" y="5602288"/>
            <a:ext cx="7493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Teenagers oldest</a:t>
            </a:r>
            <a:br>
              <a: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</a:br>
            <a:r>
              <a: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12-16</a:t>
            </a:r>
          </a:p>
        </p:txBody>
      </p:sp>
      <p:sp>
        <p:nvSpPr>
          <p:cNvPr id="27675" name="Rectangle 27"/>
          <p:cNvSpPr>
            <a:spLocks noChangeArrowheads="1"/>
          </p:cNvSpPr>
          <p:nvPr/>
        </p:nvSpPr>
        <p:spPr bwMode="auto">
          <a:xfrm>
            <a:off x="5102225" y="5602288"/>
            <a:ext cx="863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First child gone to last leaving</a:t>
            </a:r>
            <a:br>
              <a: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</a:br>
            <a:r>
              <a: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home</a:t>
            </a:r>
          </a:p>
        </p:txBody>
      </p:sp>
      <p:sp>
        <p:nvSpPr>
          <p:cNvPr id="27676" name="Rectangle 28"/>
          <p:cNvSpPr>
            <a:spLocks noChangeArrowheads="1"/>
          </p:cNvSpPr>
          <p:nvPr/>
        </p:nvSpPr>
        <p:spPr bwMode="auto">
          <a:xfrm>
            <a:off x="5926138" y="5602288"/>
            <a:ext cx="7429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Empty</a:t>
            </a:r>
            <a:br>
              <a: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</a:br>
            <a:r>
              <a: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nest to retirement</a:t>
            </a:r>
          </a:p>
        </p:txBody>
      </p:sp>
      <p:sp>
        <p:nvSpPr>
          <p:cNvPr id="27677" name="Rectangle 29"/>
          <p:cNvSpPr>
            <a:spLocks noChangeArrowheads="1"/>
          </p:cNvSpPr>
          <p:nvPr/>
        </p:nvSpPr>
        <p:spPr bwMode="auto">
          <a:xfrm>
            <a:off x="6634163" y="5602288"/>
            <a:ext cx="8191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Empty</a:t>
            </a:r>
            <a:br>
              <a: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</a:br>
            <a:r>
              <a: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nest to</a:t>
            </a:r>
            <a:br>
              <a: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</a:br>
            <a:r>
              <a: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death of </a:t>
            </a:r>
            <a:br>
              <a: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</a:br>
            <a:r>
              <a: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first spouse</a:t>
            </a:r>
          </a:p>
        </p:txBody>
      </p:sp>
      <p:sp>
        <p:nvSpPr>
          <p:cNvPr id="27678" name="Rectangle 30"/>
          <p:cNvSpPr>
            <a:spLocks noChangeArrowheads="1"/>
          </p:cNvSpPr>
          <p:nvPr/>
        </p:nvSpPr>
        <p:spPr bwMode="auto">
          <a:xfrm>
            <a:off x="1066800" y="1701800"/>
            <a:ext cx="258763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</a:pPr>
            <a:r>
              <a: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56</a:t>
            </a:r>
          </a:p>
        </p:txBody>
      </p:sp>
      <p:sp>
        <p:nvSpPr>
          <p:cNvPr id="27679" name="Rectangle 31"/>
          <p:cNvSpPr>
            <a:spLocks noChangeArrowheads="1"/>
          </p:cNvSpPr>
          <p:nvPr/>
        </p:nvSpPr>
        <p:spPr bwMode="auto">
          <a:xfrm>
            <a:off x="1066800" y="2058988"/>
            <a:ext cx="258763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</a:pPr>
            <a:r>
              <a: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55</a:t>
            </a:r>
          </a:p>
        </p:txBody>
      </p:sp>
      <p:sp>
        <p:nvSpPr>
          <p:cNvPr id="27680" name="Rectangle 32"/>
          <p:cNvSpPr>
            <a:spLocks noChangeArrowheads="1"/>
          </p:cNvSpPr>
          <p:nvPr/>
        </p:nvSpPr>
        <p:spPr bwMode="auto">
          <a:xfrm>
            <a:off x="1066800" y="2417763"/>
            <a:ext cx="258763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</a:pPr>
            <a:r>
              <a: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54</a:t>
            </a:r>
          </a:p>
        </p:txBody>
      </p:sp>
      <p:sp>
        <p:nvSpPr>
          <p:cNvPr id="27681" name="Rectangle 33"/>
          <p:cNvSpPr>
            <a:spLocks noChangeArrowheads="1"/>
          </p:cNvSpPr>
          <p:nvPr/>
        </p:nvSpPr>
        <p:spPr bwMode="auto">
          <a:xfrm>
            <a:off x="1066800" y="2774950"/>
            <a:ext cx="258763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</a:pPr>
            <a:r>
              <a: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53</a:t>
            </a:r>
          </a:p>
        </p:txBody>
      </p:sp>
      <p:sp>
        <p:nvSpPr>
          <p:cNvPr id="27682" name="Rectangle 34"/>
          <p:cNvSpPr>
            <a:spLocks noChangeArrowheads="1"/>
          </p:cNvSpPr>
          <p:nvPr/>
        </p:nvSpPr>
        <p:spPr bwMode="auto">
          <a:xfrm>
            <a:off x="1066800" y="3133725"/>
            <a:ext cx="258763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</a:pPr>
            <a:r>
              <a: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52</a:t>
            </a:r>
          </a:p>
        </p:txBody>
      </p:sp>
      <p:sp>
        <p:nvSpPr>
          <p:cNvPr id="27683" name="Rectangle 35"/>
          <p:cNvSpPr>
            <a:spLocks noChangeArrowheads="1"/>
          </p:cNvSpPr>
          <p:nvPr/>
        </p:nvSpPr>
        <p:spPr bwMode="auto">
          <a:xfrm>
            <a:off x="1066800" y="3490913"/>
            <a:ext cx="258763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</a:pPr>
            <a:r>
              <a: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51</a:t>
            </a:r>
          </a:p>
        </p:txBody>
      </p:sp>
      <p:sp>
        <p:nvSpPr>
          <p:cNvPr id="27684" name="Rectangle 36"/>
          <p:cNvSpPr>
            <a:spLocks noChangeArrowheads="1"/>
          </p:cNvSpPr>
          <p:nvPr/>
        </p:nvSpPr>
        <p:spPr bwMode="auto">
          <a:xfrm>
            <a:off x="1066800" y="3849688"/>
            <a:ext cx="258763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</a:pPr>
            <a:r>
              <a: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50</a:t>
            </a:r>
          </a:p>
        </p:txBody>
      </p:sp>
      <p:sp>
        <p:nvSpPr>
          <p:cNvPr id="27685" name="Rectangle 37"/>
          <p:cNvSpPr>
            <a:spLocks noChangeArrowheads="1"/>
          </p:cNvSpPr>
          <p:nvPr/>
        </p:nvSpPr>
        <p:spPr bwMode="auto">
          <a:xfrm>
            <a:off x="1066800" y="4206875"/>
            <a:ext cx="258763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</a:pPr>
            <a:r>
              <a: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49</a:t>
            </a:r>
          </a:p>
        </p:txBody>
      </p:sp>
      <p:sp>
        <p:nvSpPr>
          <p:cNvPr id="27686" name="Rectangle 38"/>
          <p:cNvSpPr>
            <a:spLocks noChangeArrowheads="1"/>
          </p:cNvSpPr>
          <p:nvPr/>
        </p:nvSpPr>
        <p:spPr bwMode="auto">
          <a:xfrm>
            <a:off x="1066800" y="4565650"/>
            <a:ext cx="258763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</a:pPr>
            <a:r>
              <a: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48</a:t>
            </a:r>
          </a:p>
        </p:txBody>
      </p:sp>
      <p:sp>
        <p:nvSpPr>
          <p:cNvPr id="27687" name="Rectangle 39"/>
          <p:cNvSpPr>
            <a:spLocks noChangeArrowheads="1"/>
          </p:cNvSpPr>
          <p:nvPr/>
        </p:nvSpPr>
        <p:spPr bwMode="auto">
          <a:xfrm>
            <a:off x="1066800" y="4922838"/>
            <a:ext cx="258763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</a:pPr>
            <a:r>
              <a: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47</a:t>
            </a:r>
          </a:p>
        </p:txBody>
      </p:sp>
      <p:sp>
        <p:nvSpPr>
          <p:cNvPr id="27688" name="Rectangle 40"/>
          <p:cNvSpPr>
            <a:spLocks noChangeArrowheads="1"/>
          </p:cNvSpPr>
          <p:nvPr/>
        </p:nvSpPr>
        <p:spPr bwMode="auto">
          <a:xfrm>
            <a:off x="1066800" y="5281613"/>
            <a:ext cx="258763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</a:pPr>
            <a:r>
              <a: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46</a:t>
            </a:r>
          </a:p>
        </p:txBody>
      </p:sp>
      <p:sp>
        <p:nvSpPr>
          <p:cNvPr id="27689" name="Rectangle 41"/>
          <p:cNvSpPr>
            <a:spLocks noChangeArrowheads="1"/>
          </p:cNvSpPr>
          <p:nvPr/>
        </p:nvSpPr>
        <p:spPr bwMode="auto">
          <a:xfrm>
            <a:off x="6897688" y="3868738"/>
            <a:ext cx="1025525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Blood-Wolfe</a:t>
            </a:r>
          </a:p>
        </p:txBody>
      </p:sp>
      <p:sp>
        <p:nvSpPr>
          <p:cNvPr id="27690" name="Rectangle 42"/>
          <p:cNvSpPr>
            <a:spLocks noChangeArrowheads="1"/>
          </p:cNvSpPr>
          <p:nvPr/>
        </p:nvSpPr>
        <p:spPr bwMode="auto">
          <a:xfrm>
            <a:off x="7059613" y="2290763"/>
            <a:ext cx="10255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Locke-Wallace</a:t>
            </a:r>
          </a:p>
        </p:txBody>
      </p:sp>
      <p:sp>
        <p:nvSpPr>
          <p:cNvPr id="27691" name="Rectangle 43"/>
          <p:cNvSpPr>
            <a:spLocks noChangeArrowheads="1"/>
          </p:cNvSpPr>
          <p:nvPr/>
        </p:nvSpPr>
        <p:spPr bwMode="auto">
          <a:xfrm>
            <a:off x="7059613" y="1738313"/>
            <a:ext cx="10255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Rollins-</a:t>
            </a:r>
            <a:br>
              <a:rPr lang="en-US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</a:br>
            <a:r>
              <a:rPr lang="en-US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Feldman</a:t>
            </a:r>
          </a:p>
        </p:txBody>
      </p:sp>
      <p:sp>
        <p:nvSpPr>
          <p:cNvPr id="27692" name="Freeform 44"/>
          <p:cNvSpPr>
            <a:spLocks/>
          </p:cNvSpPr>
          <p:nvPr/>
        </p:nvSpPr>
        <p:spPr bwMode="auto">
          <a:xfrm>
            <a:off x="1692275" y="3068638"/>
            <a:ext cx="5022850" cy="1739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29" y="255"/>
              </a:cxn>
              <a:cxn ang="0">
                <a:pos x="1449" y="754"/>
              </a:cxn>
              <a:cxn ang="0">
                <a:pos x="1929" y="1095"/>
              </a:cxn>
              <a:cxn ang="0">
                <a:pos x="2414" y="932"/>
              </a:cxn>
              <a:cxn ang="0">
                <a:pos x="3163" y="759"/>
              </a:cxn>
            </a:cxnLst>
            <a:rect l="0" t="0" r="r" b="b"/>
            <a:pathLst>
              <a:path w="3164" h="1096">
                <a:moveTo>
                  <a:pt x="0" y="0"/>
                </a:moveTo>
                <a:lnTo>
                  <a:pt x="729" y="255"/>
                </a:lnTo>
                <a:lnTo>
                  <a:pt x="1449" y="754"/>
                </a:lnTo>
                <a:lnTo>
                  <a:pt x="1929" y="1095"/>
                </a:lnTo>
                <a:lnTo>
                  <a:pt x="2414" y="932"/>
                </a:lnTo>
                <a:lnTo>
                  <a:pt x="3163" y="759"/>
                </a:lnTo>
              </a:path>
            </a:pathLst>
          </a:custGeom>
          <a:noFill/>
          <a:ln w="25400" cap="rnd" cmpd="sng">
            <a:solidFill>
              <a:srgbClr val="F7668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93" name="Freeform 45"/>
          <p:cNvSpPr>
            <a:spLocks/>
          </p:cNvSpPr>
          <p:nvPr/>
        </p:nvSpPr>
        <p:spPr bwMode="auto">
          <a:xfrm>
            <a:off x="1684338" y="2420938"/>
            <a:ext cx="5381625" cy="2524125"/>
          </a:xfrm>
          <a:custGeom>
            <a:avLst/>
            <a:gdLst/>
            <a:ahLst/>
            <a:cxnLst>
              <a:cxn ang="0">
                <a:pos x="0" y="322"/>
              </a:cxn>
              <a:cxn ang="0">
                <a:pos x="489" y="1392"/>
              </a:cxn>
              <a:cxn ang="0">
                <a:pos x="974" y="1416"/>
              </a:cxn>
              <a:cxn ang="0">
                <a:pos x="1454" y="908"/>
              </a:cxn>
              <a:cxn ang="0">
                <a:pos x="1939" y="1589"/>
              </a:cxn>
              <a:cxn ang="0">
                <a:pos x="2424" y="1023"/>
              </a:cxn>
              <a:cxn ang="0">
                <a:pos x="2913" y="87"/>
              </a:cxn>
              <a:cxn ang="0">
                <a:pos x="3389" y="0"/>
              </a:cxn>
            </a:cxnLst>
            <a:rect l="0" t="0" r="r" b="b"/>
            <a:pathLst>
              <a:path w="3390" h="1590">
                <a:moveTo>
                  <a:pt x="0" y="322"/>
                </a:moveTo>
                <a:lnTo>
                  <a:pt x="489" y="1392"/>
                </a:lnTo>
                <a:lnTo>
                  <a:pt x="974" y="1416"/>
                </a:lnTo>
                <a:lnTo>
                  <a:pt x="1454" y="908"/>
                </a:lnTo>
                <a:lnTo>
                  <a:pt x="1939" y="1589"/>
                </a:lnTo>
                <a:lnTo>
                  <a:pt x="2424" y="1023"/>
                </a:lnTo>
                <a:lnTo>
                  <a:pt x="2913" y="87"/>
                </a:lnTo>
                <a:lnTo>
                  <a:pt x="3389" y="0"/>
                </a:lnTo>
              </a:path>
            </a:pathLst>
          </a:custGeom>
          <a:noFill/>
          <a:ln w="25400" cap="rnd" cmpd="sng">
            <a:solidFill>
              <a:srgbClr val="FAFD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95" name="Freeform 47"/>
          <p:cNvSpPr>
            <a:spLocks/>
          </p:cNvSpPr>
          <p:nvPr/>
        </p:nvSpPr>
        <p:spPr bwMode="auto">
          <a:xfrm>
            <a:off x="1692275" y="1773238"/>
            <a:ext cx="5365750" cy="35766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4" y="1128"/>
              </a:cxn>
              <a:cxn ang="0">
                <a:pos x="969" y="1296"/>
              </a:cxn>
              <a:cxn ang="0">
                <a:pos x="1454" y="1128"/>
              </a:cxn>
              <a:cxn ang="0">
                <a:pos x="1939" y="2252"/>
              </a:cxn>
              <a:cxn ang="0">
                <a:pos x="2419" y="1820"/>
              </a:cxn>
              <a:cxn ang="0">
                <a:pos x="2904" y="1436"/>
              </a:cxn>
              <a:cxn ang="0">
                <a:pos x="3379" y="1522"/>
              </a:cxn>
            </a:cxnLst>
            <a:rect l="0" t="0" r="r" b="b"/>
            <a:pathLst>
              <a:path w="3380" h="2253">
                <a:moveTo>
                  <a:pt x="0" y="0"/>
                </a:moveTo>
                <a:lnTo>
                  <a:pt x="484" y="1128"/>
                </a:lnTo>
                <a:lnTo>
                  <a:pt x="969" y="1296"/>
                </a:lnTo>
                <a:lnTo>
                  <a:pt x="1454" y="1128"/>
                </a:lnTo>
                <a:lnTo>
                  <a:pt x="1939" y="2252"/>
                </a:lnTo>
                <a:lnTo>
                  <a:pt x="2419" y="1820"/>
                </a:lnTo>
                <a:lnTo>
                  <a:pt x="2904" y="1436"/>
                </a:lnTo>
                <a:lnTo>
                  <a:pt x="3379" y="1522"/>
                </a:lnTo>
              </a:path>
            </a:pathLst>
          </a:custGeom>
          <a:noFill/>
          <a:ln w="25400" cap="rnd" cmpd="sng">
            <a:solidFill>
              <a:srgbClr val="89D6B5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96" name="Rectangle 48"/>
          <p:cNvSpPr>
            <a:spLocks noChangeArrowheads="1"/>
          </p:cNvSpPr>
          <p:nvPr/>
        </p:nvSpPr>
        <p:spPr bwMode="auto">
          <a:xfrm rot="16200000">
            <a:off x="425451" y="3467100"/>
            <a:ext cx="8763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Satisfaction</a:t>
            </a:r>
          </a:p>
        </p:txBody>
      </p:sp>
      <p:sp>
        <p:nvSpPr>
          <p:cNvPr id="27697" name="Rectangle 49"/>
          <p:cNvSpPr>
            <a:spLocks noChangeArrowheads="1"/>
          </p:cNvSpPr>
          <p:nvPr/>
        </p:nvSpPr>
        <p:spPr bwMode="auto">
          <a:xfrm>
            <a:off x="1408113" y="1754188"/>
            <a:ext cx="6596062" cy="3776662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94" grpId="0" animBg="1"/>
      <p:bldP spid="27692" grpId="0" animBg="1"/>
      <p:bldP spid="27693" grpId="0" animBg="1"/>
      <p:bldP spid="2769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Ctr="1"/>
          <a:lstStyle/>
          <a:p>
            <a:pPr eaLnBrk="0" hangingPunct="0"/>
            <a:r>
              <a:rPr lang="en-US"/>
              <a:t>B. Does Money Buy Happiness?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514600"/>
            <a:ext cx="7772400" cy="1187450"/>
          </a:xfrm>
          <a:noFill/>
          <a:ln/>
        </p:spPr>
        <p:txBody>
          <a:bodyPr lIns="90488" tIns="44450" rIns="90488" bIns="44450" anchor="ctr" anchorCtr="1">
            <a:spAutoFit/>
          </a:bodyPr>
          <a:lstStyle/>
          <a:p>
            <a:pPr marL="571500" indent="-571500" eaLnBrk="0" hangingPunct="0">
              <a:buFontTx/>
              <a:buNone/>
            </a:pPr>
            <a:r>
              <a:rPr lang="en-US" sz="3600"/>
              <a:t>1.	Are people happier if </a:t>
            </a:r>
            <a:br>
              <a:rPr lang="en-US" sz="3600"/>
            </a:br>
            <a:r>
              <a:rPr lang="en-US" sz="3600"/>
              <a:t>they live in rich countries?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3954" name="Object 2"/>
          <p:cNvGraphicFramePr>
            <a:graphicFrameLocks noChangeAspect="1"/>
          </p:cNvGraphicFramePr>
          <p:nvPr>
            <p:ph/>
          </p:nvPr>
        </p:nvGraphicFramePr>
        <p:xfrm>
          <a:off x="4763" y="-285750"/>
          <a:ext cx="9113837" cy="7296150"/>
        </p:xfrm>
        <a:graphic>
          <a:graphicData uri="http://schemas.openxmlformats.org/presentationml/2006/ole">
            <p:oleObj spid="_x0000_s253954" name="Chart" r:id="rId3" imgW="6162830" imgH="4933976" progId="MSGraph.Chart.8">
              <p:embed followColorScheme="full"/>
            </p:oleObj>
          </a:graphicData>
        </a:graphic>
      </p:graphicFrame>
      <p:sp>
        <p:nvSpPr>
          <p:cNvPr id="253955" name="Text Box 3"/>
          <p:cNvSpPr txBox="1">
            <a:spLocks noChangeArrowheads="1"/>
          </p:cNvSpPr>
          <p:nvPr/>
        </p:nvSpPr>
        <p:spPr bwMode="auto">
          <a:xfrm>
            <a:off x="2263775" y="1524000"/>
            <a:ext cx="21828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Personal income</a:t>
            </a:r>
          </a:p>
          <a:p>
            <a:pPr eaLnBrk="0" hangingPunct="0"/>
            <a:r>
              <a:rPr lang="en-US"/>
              <a:t>(in 1995 $)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626" name="Object 2"/>
          <p:cNvGraphicFramePr>
            <a:graphicFrameLocks noChangeAspect="1"/>
          </p:cNvGraphicFramePr>
          <p:nvPr>
            <p:ph/>
          </p:nvPr>
        </p:nvGraphicFramePr>
        <p:xfrm>
          <a:off x="0" y="-290513"/>
          <a:ext cx="10668000" cy="7286626"/>
        </p:xfrm>
        <a:graphic>
          <a:graphicData uri="http://schemas.openxmlformats.org/presentationml/2006/ole">
            <p:oleObj spid="_x0000_s154626" name="Chart" r:id="rId3" imgW="8516160" imgH="5816160" progId="MSGraph.Chart.8">
              <p:embed followColorScheme="full"/>
            </p:oleObj>
          </a:graphicData>
        </a:graphic>
      </p:graphicFrame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2263775" y="1524000"/>
            <a:ext cx="21828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Personal income</a:t>
            </a:r>
          </a:p>
          <a:p>
            <a:pPr eaLnBrk="0" hangingPunct="0"/>
            <a:r>
              <a:rPr lang="en-US"/>
              <a:t>(in 1995 $)</a:t>
            </a:r>
            <a:endParaRPr lang="en-US" sz="1600"/>
          </a:p>
        </p:txBody>
      </p:sp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3922713" y="3684588"/>
            <a:ext cx="2127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Very happy (%)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4626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54626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54626" grpId="0" uiExpand="1" bld="series"/>
    </p:bldLst>
  </p:timing>
</p:sld>
</file>

<file path=ppt/theme/theme1.xml><?xml version="1.0" encoding="utf-8"?>
<a:theme xmlns:a="http://schemas.openxmlformats.org/drawingml/2006/main" name="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ulse 2">
    <a:dk1>
      <a:srgbClr val="000000"/>
    </a:dk1>
    <a:lt1>
      <a:srgbClr val="FFFFFF"/>
    </a:lt1>
    <a:dk2>
      <a:srgbClr val="000066"/>
    </a:dk2>
    <a:lt2>
      <a:srgbClr val="FFCC66"/>
    </a:lt2>
    <a:accent1>
      <a:srgbClr val="FF9900"/>
    </a:accent1>
    <a:accent2>
      <a:srgbClr val="000044"/>
    </a:accent2>
    <a:accent3>
      <a:srgbClr val="AAAAB8"/>
    </a:accent3>
    <a:accent4>
      <a:srgbClr val="DADADA"/>
    </a:accent4>
    <a:accent5>
      <a:srgbClr val="FFCAAA"/>
    </a:accent5>
    <a:accent6>
      <a:srgbClr val="00003D"/>
    </a:accent6>
    <a:hlink>
      <a:srgbClr val="3366FF"/>
    </a:hlink>
    <a:folHlink>
      <a:srgbClr val="FFFF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C:\MSOFFICE\Templates\Presentation Designs\PULSE.POT</Template>
  <TotalTime>7294</TotalTime>
  <Pages>62</Pages>
  <Words>684</Words>
  <Application>Microsoft Office PowerPoint</Application>
  <PresentationFormat>On-screen Show (4:3)</PresentationFormat>
  <Paragraphs>272</Paragraphs>
  <Slides>57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Pulse</vt:lpstr>
      <vt:lpstr>Chart</vt:lpstr>
      <vt:lpstr>Document</vt:lpstr>
      <vt:lpstr>Drawing</vt:lpstr>
      <vt:lpstr>Photo Editor Photo</vt:lpstr>
      <vt:lpstr>Slide</vt:lpstr>
      <vt:lpstr> The Scientific Pursuit of Happiness</vt:lpstr>
      <vt:lpstr>Slide 2</vt:lpstr>
      <vt:lpstr>Slide 3</vt:lpstr>
      <vt:lpstr>Percent “Satisfied” or “Very Satisfied” with Life as a Whole</vt:lpstr>
      <vt:lpstr>Percent “Very Happy” among Married and  Never Married Americans</vt:lpstr>
      <vt:lpstr>Marital Satisfaction and the Family Life Cycle</vt:lpstr>
      <vt:lpstr>B. Does Money Buy Happiness?</vt:lpstr>
      <vt:lpstr>Slide 8</vt:lpstr>
      <vt:lpstr>Slide 9</vt:lpstr>
      <vt:lpstr>Slide 10</vt:lpstr>
      <vt:lpstr>Who Is Happy?</vt:lpstr>
      <vt:lpstr>Gender and Well-Being in Sixteen Nations</vt:lpstr>
      <vt:lpstr>Redefining Progress</vt:lpstr>
      <vt:lpstr>Well-Being and Being Well-Off</vt:lpstr>
      <vt:lpstr> Negative versus positive topics in  psychology journal articles 1887 to 2003</vt:lpstr>
      <vt:lpstr>A more positive psychology for the twenty-first century?</vt:lpstr>
      <vt:lpstr>What Is “Subjective Well-Being”?</vt:lpstr>
      <vt:lpstr>What Is “Subjective Well-Being”?</vt:lpstr>
      <vt:lpstr>How Happy Are People?</vt:lpstr>
      <vt:lpstr>Subjective Well-Being</vt:lpstr>
      <vt:lpstr>10,126 momentary moods reported by 226 SMU students (Watson, 2000)</vt:lpstr>
      <vt:lpstr>Students’ language use in natural conversation (&gt;10,000 slices)  Matthias Mehl and James Pennebaker at University of Texas</vt:lpstr>
      <vt:lpstr>Slide 23</vt:lpstr>
      <vt:lpstr>Slide 24</vt:lpstr>
      <vt:lpstr>Can we trust these self-reports?</vt:lpstr>
      <vt:lpstr>Who Is Happy?</vt:lpstr>
      <vt:lpstr>1. Young, Middle-Aged, or Old?</vt:lpstr>
      <vt:lpstr>Selected Disorders, by Sex</vt:lpstr>
      <vt:lpstr>Slide 29</vt:lpstr>
      <vt:lpstr>Slide 30</vt:lpstr>
      <vt:lpstr>Slide 31</vt:lpstr>
      <vt:lpstr>Subjective Well-Being of 82 Countries (Combined happiness and life satisfaction, from 1999-2001 World Values Surveys reported by R. Inglehart, 2004)</vt:lpstr>
      <vt:lpstr>B. Does Money Buy Happiness?</vt:lpstr>
      <vt:lpstr>Australian Living Standards Survey, 1991-1992 (percent reporting high life satisfaction)</vt:lpstr>
      <vt:lpstr>Americans “very happy” (Gallup, 2003)</vt:lpstr>
      <vt:lpstr>Slide 36</vt:lpstr>
      <vt:lpstr>B. Does Money Buy Happiness?</vt:lpstr>
      <vt:lpstr>% Homes with Air Conditioning</vt:lpstr>
      <vt:lpstr>Slide 39</vt:lpstr>
      <vt:lpstr>Slide 40</vt:lpstr>
      <vt:lpstr>Suicide Rate, Ages 15 to 19 (per 100,000)</vt:lpstr>
      <vt:lpstr>Teens from affluent families suffer elevated rates of</vt:lpstr>
      <vt:lpstr>The Traits of Happy People</vt:lpstr>
      <vt:lpstr>The Traits of Happy People</vt:lpstr>
      <vt:lpstr>The Traits of Happy People</vt:lpstr>
      <vt:lpstr>Slide 46</vt:lpstr>
      <vt:lpstr>Social Support</vt:lpstr>
      <vt:lpstr>Love and Marriage</vt:lpstr>
      <vt:lpstr>% Very Happy (NORC:  N =  41,974, 1972-2002)</vt:lpstr>
      <vt:lpstr>Slide 50</vt:lpstr>
      <vt:lpstr>Spirituality and Happiness</vt:lpstr>
      <vt:lpstr>% Very Happy and Felt Closeness to God (n = 9896, NORC, 1983-1991)</vt:lpstr>
      <vt:lpstr>% Very Happy and Belief in God  (1998 USA data reported by Tom Smith for International Social Survey Program)</vt:lpstr>
      <vt:lpstr>% Very Happy and Religious Attendance (n=41,527, NORC, 1972-2002)</vt:lpstr>
      <vt:lpstr>What Faith Offers</vt:lpstr>
      <vt:lpstr>How to Feel Better</vt:lpstr>
      <vt:lpstr>For further information . . 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Pursuit of Happiness</dc:title>
  <dc:subject/>
  <dc:creator> </dc:creator>
  <cp:keywords/>
  <dc:description/>
  <cp:lastModifiedBy>CVS</cp:lastModifiedBy>
  <cp:revision>205</cp:revision>
  <cp:lastPrinted>2004-11-08T03:22:20Z</cp:lastPrinted>
  <dcterms:created xsi:type="dcterms:W3CDTF">1997-03-31T11:03:08Z</dcterms:created>
  <dcterms:modified xsi:type="dcterms:W3CDTF">2013-02-27T18:08:07Z</dcterms:modified>
</cp:coreProperties>
</file>