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0" d="100"/>
          <a:sy n="120" d="100"/>
        </p:scale>
        <p:origin x="-212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D10C53-A75A-FC46-941B-11D3E97DA3A3}" type="datetimeFigureOut">
              <a:rPr lang="en-US" smtClean="0"/>
              <a:t>12/14/14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ECE3A0-A1D0-4443-9589-8F8165D37361}" type="slidenum">
              <a:rPr lang="en-US" smtClean="0"/>
              <a:t>‹#›</a:t>
            </a:fld>
            <a:endParaRPr lang="en-US"/>
          </a:p>
        </p:txBody>
      </p:sp>
    </p:spTree>
    <p:extLst>
      <p:ext uri="{BB962C8B-B14F-4D97-AF65-F5344CB8AC3E}">
        <p14:creationId xmlns:p14="http://schemas.microsoft.com/office/powerpoint/2010/main" val="3776448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D10C53-A75A-FC46-941B-11D3E97DA3A3}" type="datetimeFigureOut">
              <a:rPr lang="en-US" smtClean="0"/>
              <a:t>12/14/14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ECE3A0-A1D0-4443-9589-8F8165D37361}" type="slidenum">
              <a:rPr lang="en-US" smtClean="0"/>
              <a:t>‹#›</a:t>
            </a:fld>
            <a:endParaRPr lang="en-US"/>
          </a:p>
        </p:txBody>
      </p:sp>
    </p:spTree>
    <p:extLst>
      <p:ext uri="{BB962C8B-B14F-4D97-AF65-F5344CB8AC3E}">
        <p14:creationId xmlns:p14="http://schemas.microsoft.com/office/powerpoint/2010/main" val="1385048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D10C53-A75A-FC46-941B-11D3E97DA3A3}" type="datetimeFigureOut">
              <a:rPr lang="en-US" smtClean="0"/>
              <a:t>12/14/14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ECE3A0-A1D0-4443-9589-8F8165D37361}" type="slidenum">
              <a:rPr lang="en-US" smtClean="0"/>
              <a:t>‹#›</a:t>
            </a:fld>
            <a:endParaRPr lang="en-US"/>
          </a:p>
        </p:txBody>
      </p:sp>
    </p:spTree>
    <p:extLst>
      <p:ext uri="{BB962C8B-B14F-4D97-AF65-F5344CB8AC3E}">
        <p14:creationId xmlns:p14="http://schemas.microsoft.com/office/powerpoint/2010/main" val="3045744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D10C53-A75A-FC46-941B-11D3E97DA3A3}" type="datetimeFigureOut">
              <a:rPr lang="en-US" smtClean="0"/>
              <a:t>12/14/14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ECE3A0-A1D0-4443-9589-8F8165D37361}" type="slidenum">
              <a:rPr lang="en-US" smtClean="0"/>
              <a:t>‹#›</a:t>
            </a:fld>
            <a:endParaRPr lang="en-US"/>
          </a:p>
        </p:txBody>
      </p:sp>
    </p:spTree>
    <p:extLst>
      <p:ext uri="{BB962C8B-B14F-4D97-AF65-F5344CB8AC3E}">
        <p14:creationId xmlns:p14="http://schemas.microsoft.com/office/powerpoint/2010/main" val="32301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D10C53-A75A-FC46-941B-11D3E97DA3A3}" type="datetimeFigureOut">
              <a:rPr lang="en-US" smtClean="0"/>
              <a:t>12/14/14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ECE3A0-A1D0-4443-9589-8F8165D37361}" type="slidenum">
              <a:rPr lang="en-US" smtClean="0"/>
              <a:t>‹#›</a:t>
            </a:fld>
            <a:endParaRPr lang="en-US"/>
          </a:p>
        </p:txBody>
      </p:sp>
    </p:spTree>
    <p:extLst>
      <p:ext uri="{BB962C8B-B14F-4D97-AF65-F5344CB8AC3E}">
        <p14:creationId xmlns:p14="http://schemas.microsoft.com/office/powerpoint/2010/main" val="2644692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D10C53-A75A-FC46-941B-11D3E97DA3A3}" type="datetimeFigureOut">
              <a:rPr lang="en-US" smtClean="0"/>
              <a:t>12/14/14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ECE3A0-A1D0-4443-9589-8F8165D37361}" type="slidenum">
              <a:rPr lang="en-US" smtClean="0"/>
              <a:t>‹#›</a:t>
            </a:fld>
            <a:endParaRPr lang="en-US"/>
          </a:p>
        </p:txBody>
      </p:sp>
    </p:spTree>
    <p:extLst>
      <p:ext uri="{BB962C8B-B14F-4D97-AF65-F5344CB8AC3E}">
        <p14:creationId xmlns:p14="http://schemas.microsoft.com/office/powerpoint/2010/main" val="2059108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D10C53-A75A-FC46-941B-11D3E97DA3A3}" type="datetimeFigureOut">
              <a:rPr lang="en-US" smtClean="0"/>
              <a:t>12/14/14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ECE3A0-A1D0-4443-9589-8F8165D37361}" type="slidenum">
              <a:rPr lang="en-US" smtClean="0"/>
              <a:t>‹#›</a:t>
            </a:fld>
            <a:endParaRPr lang="en-US"/>
          </a:p>
        </p:txBody>
      </p:sp>
    </p:spTree>
    <p:extLst>
      <p:ext uri="{BB962C8B-B14F-4D97-AF65-F5344CB8AC3E}">
        <p14:creationId xmlns:p14="http://schemas.microsoft.com/office/powerpoint/2010/main" val="3848564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D10C53-A75A-FC46-941B-11D3E97DA3A3}" type="datetimeFigureOut">
              <a:rPr lang="en-US" smtClean="0"/>
              <a:t>12/14/14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ECE3A0-A1D0-4443-9589-8F8165D37361}" type="slidenum">
              <a:rPr lang="en-US" smtClean="0"/>
              <a:t>‹#›</a:t>
            </a:fld>
            <a:endParaRPr lang="en-US"/>
          </a:p>
        </p:txBody>
      </p:sp>
    </p:spTree>
    <p:extLst>
      <p:ext uri="{BB962C8B-B14F-4D97-AF65-F5344CB8AC3E}">
        <p14:creationId xmlns:p14="http://schemas.microsoft.com/office/powerpoint/2010/main" val="3050266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D10C53-A75A-FC46-941B-11D3E97DA3A3}" type="datetimeFigureOut">
              <a:rPr lang="en-US" smtClean="0"/>
              <a:t>12/14/14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ECE3A0-A1D0-4443-9589-8F8165D37361}" type="slidenum">
              <a:rPr lang="en-US" smtClean="0"/>
              <a:t>‹#›</a:t>
            </a:fld>
            <a:endParaRPr lang="en-US"/>
          </a:p>
        </p:txBody>
      </p:sp>
    </p:spTree>
    <p:extLst>
      <p:ext uri="{BB962C8B-B14F-4D97-AF65-F5344CB8AC3E}">
        <p14:creationId xmlns:p14="http://schemas.microsoft.com/office/powerpoint/2010/main" val="3310320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D10C53-A75A-FC46-941B-11D3E97DA3A3}" type="datetimeFigureOut">
              <a:rPr lang="en-US" smtClean="0"/>
              <a:t>12/14/14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ECE3A0-A1D0-4443-9589-8F8165D37361}" type="slidenum">
              <a:rPr lang="en-US" smtClean="0"/>
              <a:t>‹#›</a:t>
            </a:fld>
            <a:endParaRPr lang="en-US"/>
          </a:p>
        </p:txBody>
      </p:sp>
    </p:spTree>
    <p:extLst>
      <p:ext uri="{BB962C8B-B14F-4D97-AF65-F5344CB8AC3E}">
        <p14:creationId xmlns:p14="http://schemas.microsoft.com/office/powerpoint/2010/main" val="4038089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D10C53-A75A-FC46-941B-11D3E97DA3A3}" type="datetimeFigureOut">
              <a:rPr lang="en-US" smtClean="0"/>
              <a:t>12/14/14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ECE3A0-A1D0-4443-9589-8F8165D37361}" type="slidenum">
              <a:rPr lang="en-US" smtClean="0"/>
              <a:t>‹#›</a:t>
            </a:fld>
            <a:endParaRPr lang="en-US"/>
          </a:p>
        </p:txBody>
      </p:sp>
    </p:spTree>
    <p:extLst>
      <p:ext uri="{BB962C8B-B14F-4D97-AF65-F5344CB8AC3E}">
        <p14:creationId xmlns:p14="http://schemas.microsoft.com/office/powerpoint/2010/main" val="257018958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D10C53-A75A-FC46-941B-11D3E97DA3A3}" type="datetimeFigureOut">
              <a:rPr lang="en-US" smtClean="0"/>
              <a:t>12/14/14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ECE3A0-A1D0-4443-9589-8F8165D37361}" type="slidenum">
              <a:rPr lang="en-US" smtClean="0"/>
              <a:t>‹#›</a:t>
            </a:fld>
            <a:endParaRPr lang="en-US"/>
          </a:p>
        </p:txBody>
      </p:sp>
    </p:spTree>
    <p:extLst>
      <p:ext uri="{BB962C8B-B14F-4D97-AF65-F5344CB8AC3E}">
        <p14:creationId xmlns:p14="http://schemas.microsoft.com/office/powerpoint/2010/main" val="2183001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ADVANCED DEGREES</a:t>
            </a:r>
            <a:endParaRPr lang="en-US" b="1" dirty="0">
              <a:solidFill>
                <a:srgbClr val="FF0000"/>
              </a:solidFill>
            </a:endParaRPr>
          </a:p>
        </p:txBody>
      </p:sp>
      <p:sp>
        <p:nvSpPr>
          <p:cNvPr id="3" name="Subtitle 2"/>
          <p:cNvSpPr>
            <a:spLocks noGrp="1"/>
          </p:cNvSpPr>
          <p:nvPr>
            <p:ph idx="1"/>
          </p:nvPr>
        </p:nvSpPr>
        <p:spPr/>
        <p:txBody>
          <a:bodyPr/>
          <a:lstStyle/>
          <a:p>
            <a:endParaRPr lang="en-US" dirty="0" smtClean="0">
              <a:solidFill>
                <a:schemeClr val="tx1"/>
              </a:solidFill>
            </a:endParaRPr>
          </a:p>
          <a:p>
            <a:pPr marL="0" indent="0">
              <a:buNone/>
            </a:pPr>
            <a:r>
              <a:rPr lang="en-US" dirty="0" smtClean="0">
                <a:solidFill>
                  <a:schemeClr val="tx1"/>
                </a:solidFill>
              </a:rPr>
              <a:t>The following higher education degrees can be obtained through the American college and university system. Please note the length of time to obtain the degree and the way that the degree is written and presented. </a:t>
            </a:r>
          </a:p>
          <a:p>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2036215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ARTS OR SCIENCES?</a:t>
            </a:r>
            <a:endParaRPr lang="en-US"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Content Placeholder 2"/>
          <p:cNvSpPr>
            <a:spLocks noGrp="1"/>
          </p:cNvSpPr>
          <p:nvPr>
            <p:ph idx="1"/>
          </p:nvPr>
        </p:nvSpPr>
        <p:spPr>
          <a:xfrm>
            <a:off x="469900" y="1600200"/>
            <a:ext cx="8229600" cy="4525963"/>
          </a:xfrm>
        </p:spPr>
        <p:txBody>
          <a:bodyPr>
            <a:normAutofit fontScale="92500" lnSpcReduction="10000"/>
          </a:bodyPr>
          <a:lstStyle/>
          <a:p>
            <a:pPr marL="0" indent="0">
              <a:buNone/>
            </a:pPr>
            <a:r>
              <a:rPr lang="en-US" dirty="0" smtClean="0"/>
              <a:t>Degrees are first broken down into 2 main categories:   </a:t>
            </a:r>
            <a:r>
              <a:rPr lang="en-US" i="1" dirty="0" smtClean="0"/>
              <a:t> </a:t>
            </a:r>
            <a:r>
              <a:rPr lang="en-US" b="1" i="1" dirty="0" smtClean="0">
                <a:solidFill>
                  <a:schemeClr val="tx2">
                    <a:lumMod val="60000"/>
                    <a:lumOff val="40000"/>
                  </a:schemeClr>
                </a:solidFill>
              </a:rPr>
              <a:t>ARTS</a:t>
            </a:r>
            <a:r>
              <a:rPr lang="en-US" i="1" dirty="0" smtClean="0"/>
              <a:t>       </a:t>
            </a:r>
            <a:r>
              <a:rPr lang="en-US" dirty="0" smtClean="0"/>
              <a:t>or        </a:t>
            </a:r>
            <a:r>
              <a:rPr lang="en-US" b="1" i="1" dirty="0" smtClean="0">
                <a:solidFill>
                  <a:srgbClr val="008000"/>
                </a:solidFill>
              </a:rPr>
              <a:t>SCIENCES</a:t>
            </a:r>
          </a:p>
          <a:p>
            <a:pPr marL="0" indent="0">
              <a:buNone/>
            </a:pPr>
            <a:r>
              <a:rPr lang="en-US" dirty="0" smtClean="0"/>
              <a:t>For example: a math teacher might have a </a:t>
            </a:r>
          </a:p>
          <a:p>
            <a:pPr marL="0" indent="0">
              <a:buNone/>
            </a:pPr>
            <a:r>
              <a:rPr lang="en-US" dirty="0" smtClean="0"/>
              <a:t>Bachelor’s of Science in Mathematics   or</a:t>
            </a:r>
          </a:p>
          <a:p>
            <a:pPr marL="0" indent="0">
              <a:buNone/>
            </a:pPr>
            <a:r>
              <a:rPr lang="en-US" dirty="0" smtClean="0"/>
              <a:t>BS – Mathematics</a:t>
            </a:r>
          </a:p>
          <a:p>
            <a:pPr marL="0" indent="0">
              <a:buNone/>
            </a:pPr>
            <a:endParaRPr lang="en-US" dirty="0" smtClean="0"/>
          </a:p>
          <a:p>
            <a:pPr marL="0" indent="0">
              <a:buNone/>
            </a:pPr>
            <a:r>
              <a:rPr lang="en-US" dirty="0" smtClean="0"/>
              <a:t>A social </a:t>
            </a:r>
            <a:r>
              <a:rPr lang="en-US" dirty="0"/>
              <a:t>s</a:t>
            </a:r>
            <a:r>
              <a:rPr lang="en-US" dirty="0" smtClean="0"/>
              <a:t>tudies teacher might have a </a:t>
            </a:r>
          </a:p>
          <a:p>
            <a:pPr marL="0" indent="0">
              <a:buNone/>
            </a:pPr>
            <a:r>
              <a:rPr lang="en-US" dirty="0" smtClean="0"/>
              <a:t>Bachelor’s of Arts in History   or </a:t>
            </a:r>
          </a:p>
          <a:p>
            <a:pPr marL="0" indent="0">
              <a:buNone/>
            </a:pPr>
            <a:r>
              <a:rPr lang="en-US" dirty="0" smtClean="0"/>
              <a:t>BA - History</a:t>
            </a:r>
            <a:endParaRPr lang="en-US" dirty="0"/>
          </a:p>
          <a:p>
            <a:pPr marL="0" indent="0">
              <a:buNone/>
            </a:pPr>
            <a:endParaRPr lang="en-US" dirty="0">
              <a:solidFill>
                <a:srgbClr val="000000"/>
              </a:solidFill>
            </a:endParaRPr>
          </a:p>
        </p:txBody>
      </p:sp>
    </p:spTree>
    <p:extLst>
      <p:ext uri="{BB962C8B-B14F-4D97-AF65-F5344CB8AC3E}">
        <p14:creationId xmlns:p14="http://schemas.microsoft.com/office/powerpoint/2010/main" val="943446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ASSOCIATE’S DEGREE</a:t>
            </a:r>
            <a:endParaRPr lang="en-US" b="1" dirty="0">
              <a:solidFill>
                <a:srgbClr val="FF0000"/>
              </a:solidFill>
            </a:endParaRPr>
          </a:p>
        </p:txBody>
      </p:sp>
      <p:sp>
        <p:nvSpPr>
          <p:cNvPr id="3" name="Content Placeholder 2"/>
          <p:cNvSpPr>
            <a:spLocks noGrp="1"/>
          </p:cNvSpPr>
          <p:nvPr>
            <p:ph idx="1"/>
          </p:nvPr>
        </p:nvSpPr>
        <p:spPr/>
        <p:txBody>
          <a:bodyPr/>
          <a:lstStyle/>
          <a:p>
            <a:pPr marL="0" indent="0">
              <a:buNone/>
            </a:pPr>
            <a:r>
              <a:rPr lang="en-US" dirty="0" smtClean="0"/>
              <a:t>Is a </a:t>
            </a:r>
            <a:r>
              <a:rPr lang="en-US" b="1" dirty="0" smtClean="0"/>
              <a:t>2 year </a:t>
            </a:r>
            <a:r>
              <a:rPr lang="en-US" dirty="0" smtClean="0"/>
              <a:t>degree and is typically offered at community colleges. </a:t>
            </a:r>
          </a:p>
          <a:p>
            <a:pPr marL="0" indent="0">
              <a:buNone/>
            </a:pPr>
            <a:endParaRPr lang="en-US" dirty="0" smtClean="0"/>
          </a:p>
          <a:p>
            <a:pPr marL="0" indent="0">
              <a:buNone/>
            </a:pPr>
            <a:r>
              <a:rPr lang="en-US" dirty="0" smtClean="0"/>
              <a:t>Examples are:</a:t>
            </a:r>
          </a:p>
          <a:p>
            <a:pPr marL="0" indent="0">
              <a:buNone/>
            </a:pPr>
            <a:endParaRPr lang="en-US" dirty="0" smtClean="0"/>
          </a:p>
          <a:p>
            <a:pPr marL="0" indent="0">
              <a:buNone/>
            </a:pPr>
            <a:r>
              <a:rPr lang="en-US" dirty="0" smtClean="0"/>
              <a:t>Associate’s Degree – Dental </a:t>
            </a:r>
            <a:r>
              <a:rPr lang="en-US" dirty="0" err="1" smtClean="0"/>
              <a:t>Hygienics</a:t>
            </a:r>
            <a:endParaRPr lang="en-US" dirty="0" smtClean="0"/>
          </a:p>
          <a:p>
            <a:pPr marL="0" indent="0">
              <a:buNone/>
            </a:pPr>
            <a:r>
              <a:rPr lang="en-US" dirty="0" smtClean="0"/>
              <a:t>Associate’s Degree – Early Childhood Education</a:t>
            </a:r>
            <a:endParaRPr lang="en-US" dirty="0"/>
          </a:p>
        </p:txBody>
      </p:sp>
    </p:spTree>
    <p:extLst>
      <p:ext uri="{BB962C8B-B14F-4D97-AF65-F5344CB8AC3E}">
        <p14:creationId xmlns:p14="http://schemas.microsoft.com/office/powerpoint/2010/main" val="440608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BACHELOR’S DEGREE</a:t>
            </a:r>
            <a:endParaRPr lang="en-US" b="1" dirty="0">
              <a:solidFill>
                <a:srgbClr val="FF0000"/>
              </a:solidFill>
            </a:endParaRPr>
          </a:p>
        </p:txBody>
      </p:sp>
      <p:sp>
        <p:nvSpPr>
          <p:cNvPr id="3" name="Content Placeholder 2"/>
          <p:cNvSpPr>
            <a:spLocks noGrp="1"/>
          </p:cNvSpPr>
          <p:nvPr>
            <p:ph idx="1"/>
          </p:nvPr>
        </p:nvSpPr>
        <p:spPr>
          <a:xfrm>
            <a:off x="222250" y="1217083"/>
            <a:ext cx="8921750" cy="5460999"/>
          </a:xfrm>
        </p:spPr>
        <p:txBody>
          <a:bodyPr/>
          <a:lstStyle/>
          <a:p>
            <a:pPr marL="0" indent="0">
              <a:buNone/>
            </a:pPr>
            <a:r>
              <a:rPr lang="en-US" dirty="0" smtClean="0"/>
              <a:t>Is also called an </a:t>
            </a:r>
            <a:r>
              <a:rPr lang="en-US" i="1" dirty="0" smtClean="0"/>
              <a:t>undergraduate</a:t>
            </a:r>
            <a:r>
              <a:rPr lang="en-US" dirty="0" smtClean="0"/>
              <a:t> degree and typically takes </a:t>
            </a:r>
            <a:r>
              <a:rPr lang="en-US" b="1" dirty="0" smtClean="0"/>
              <a:t>4 years </a:t>
            </a:r>
            <a:r>
              <a:rPr lang="en-US" dirty="0" smtClean="0"/>
              <a:t>of full-time study</a:t>
            </a:r>
            <a:endParaRPr lang="en-US" dirty="0"/>
          </a:p>
          <a:p>
            <a:pPr marL="0" indent="0">
              <a:buNone/>
            </a:pPr>
            <a:r>
              <a:rPr lang="en-US" dirty="0" smtClean="0"/>
              <a:t>Examples are:</a:t>
            </a:r>
          </a:p>
          <a:p>
            <a:pPr marL="0" indent="0">
              <a:buNone/>
            </a:pPr>
            <a:endParaRPr lang="en-US" dirty="0" smtClean="0"/>
          </a:p>
          <a:p>
            <a:pPr marL="0" indent="0">
              <a:buNone/>
            </a:pPr>
            <a:r>
              <a:rPr lang="en-US" dirty="0" smtClean="0"/>
              <a:t>Bachelor’s of Science – Nursing</a:t>
            </a:r>
          </a:p>
          <a:p>
            <a:pPr marL="0" indent="0">
              <a:buNone/>
            </a:pPr>
            <a:r>
              <a:rPr lang="en-US" dirty="0" smtClean="0"/>
              <a:t>BS – Nursing</a:t>
            </a:r>
          </a:p>
          <a:p>
            <a:pPr marL="0" indent="0">
              <a:buNone/>
            </a:pPr>
            <a:endParaRPr lang="en-US" dirty="0"/>
          </a:p>
          <a:p>
            <a:pPr marL="0" indent="0">
              <a:buNone/>
            </a:pPr>
            <a:r>
              <a:rPr lang="en-US" dirty="0" smtClean="0"/>
              <a:t>Bachelor’s of Arts – English</a:t>
            </a:r>
          </a:p>
          <a:p>
            <a:pPr marL="0" indent="0">
              <a:buNone/>
            </a:pPr>
            <a:r>
              <a:rPr lang="en-US" dirty="0" smtClean="0"/>
              <a:t>BA - </a:t>
            </a:r>
            <a:r>
              <a:rPr lang="en-US" dirty="0"/>
              <a:t>E</a:t>
            </a:r>
            <a:r>
              <a:rPr lang="en-US" dirty="0" smtClean="0"/>
              <a:t>nglish</a:t>
            </a:r>
            <a:endParaRPr lang="en-US" dirty="0"/>
          </a:p>
        </p:txBody>
      </p:sp>
    </p:spTree>
    <p:extLst>
      <p:ext uri="{BB962C8B-B14F-4D97-AF65-F5344CB8AC3E}">
        <p14:creationId xmlns:p14="http://schemas.microsoft.com/office/powerpoint/2010/main" val="3794819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MASTER’S DEGREE</a:t>
            </a:r>
            <a:endParaRPr lang="en-US" b="1" dirty="0">
              <a:solidFill>
                <a:srgbClr val="FF0000"/>
              </a:solidFill>
            </a:endParaRPr>
          </a:p>
        </p:txBody>
      </p:sp>
      <p:sp>
        <p:nvSpPr>
          <p:cNvPr id="3" name="Content Placeholder 2"/>
          <p:cNvSpPr>
            <a:spLocks noGrp="1"/>
          </p:cNvSpPr>
          <p:nvPr>
            <p:ph idx="1"/>
          </p:nvPr>
        </p:nvSpPr>
        <p:spPr>
          <a:xfrm>
            <a:off x="1" y="1143000"/>
            <a:ext cx="9069916" cy="5630333"/>
          </a:xfrm>
        </p:spPr>
        <p:txBody>
          <a:bodyPr/>
          <a:lstStyle/>
          <a:p>
            <a:pPr marL="0" indent="0">
              <a:buNone/>
            </a:pPr>
            <a:r>
              <a:rPr lang="en-US" sz="2800" dirty="0" smtClean="0"/>
              <a:t>Is usually obtained after a Bachelor’s </a:t>
            </a:r>
            <a:r>
              <a:rPr lang="en-US" sz="2800" dirty="0"/>
              <a:t>D</a:t>
            </a:r>
            <a:r>
              <a:rPr lang="en-US" sz="2800" dirty="0" smtClean="0"/>
              <a:t>egree and is also called a </a:t>
            </a:r>
            <a:r>
              <a:rPr lang="en-US" sz="2800" i="1" dirty="0" smtClean="0"/>
              <a:t>graduate degree. </a:t>
            </a:r>
            <a:r>
              <a:rPr lang="en-US" sz="2800" dirty="0" smtClean="0"/>
              <a:t>It typically takes </a:t>
            </a:r>
            <a:r>
              <a:rPr lang="en-US" sz="2800" b="1" dirty="0" smtClean="0"/>
              <a:t>2 additional years </a:t>
            </a:r>
            <a:r>
              <a:rPr lang="en-US" sz="2800" dirty="0" smtClean="0"/>
              <a:t>after the bachelor’s degree is obtained. (4 + 2)</a:t>
            </a:r>
          </a:p>
          <a:p>
            <a:pPr marL="0" indent="0">
              <a:buNone/>
            </a:pPr>
            <a:r>
              <a:rPr lang="en-US" dirty="0" smtClean="0"/>
              <a:t>Examples are:</a:t>
            </a:r>
          </a:p>
          <a:p>
            <a:pPr marL="0" indent="0">
              <a:buNone/>
            </a:pPr>
            <a:endParaRPr lang="en-US" dirty="0"/>
          </a:p>
          <a:p>
            <a:pPr marL="0" indent="0">
              <a:buNone/>
            </a:pPr>
            <a:r>
              <a:rPr lang="en-US" dirty="0" smtClean="0"/>
              <a:t>Master’s of Science – Electrical Engineering</a:t>
            </a:r>
          </a:p>
          <a:p>
            <a:pPr marL="0" indent="0">
              <a:buNone/>
            </a:pPr>
            <a:r>
              <a:rPr lang="en-US" dirty="0" smtClean="0"/>
              <a:t>MS – Electrical Engineering</a:t>
            </a:r>
          </a:p>
          <a:p>
            <a:pPr marL="0" indent="0">
              <a:buNone/>
            </a:pPr>
            <a:endParaRPr lang="en-US" dirty="0"/>
          </a:p>
          <a:p>
            <a:pPr marL="0" indent="0">
              <a:buNone/>
            </a:pPr>
            <a:r>
              <a:rPr lang="en-US" dirty="0" smtClean="0"/>
              <a:t>Master’s of Arts – Music Theory</a:t>
            </a:r>
          </a:p>
          <a:p>
            <a:pPr marL="0" indent="0">
              <a:buNone/>
            </a:pPr>
            <a:r>
              <a:rPr lang="en-US" dirty="0" smtClean="0"/>
              <a:t>MA – Music Theory</a:t>
            </a:r>
          </a:p>
          <a:p>
            <a:pPr marL="0" indent="0">
              <a:buNone/>
            </a:pPr>
            <a:endParaRPr lang="en-US" dirty="0"/>
          </a:p>
          <a:p>
            <a:pPr marL="0" indent="0">
              <a:buNone/>
            </a:pPr>
            <a:endParaRPr lang="en-US" dirty="0" smtClean="0"/>
          </a:p>
          <a:p>
            <a:pPr marL="0" indent="0">
              <a:buNone/>
            </a:pPr>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512597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DOCTORATE DEGREE</a:t>
            </a:r>
            <a:endParaRPr lang="en-US" b="1" dirty="0">
              <a:solidFill>
                <a:srgbClr val="FF0000"/>
              </a:solidFill>
            </a:endParaRPr>
          </a:p>
        </p:txBody>
      </p:sp>
      <p:sp>
        <p:nvSpPr>
          <p:cNvPr id="3" name="Content Placeholder 2"/>
          <p:cNvSpPr>
            <a:spLocks noGrp="1"/>
          </p:cNvSpPr>
          <p:nvPr>
            <p:ph idx="1"/>
          </p:nvPr>
        </p:nvSpPr>
        <p:spPr>
          <a:xfrm>
            <a:off x="95249" y="1185333"/>
            <a:ext cx="8932333" cy="5556249"/>
          </a:xfrm>
        </p:spPr>
        <p:txBody>
          <a:bodyPr>
            <a:normAutofit/>
          </a:bodyPr>
          <a:lstStyle/>
          <a:p>
            <a:pPr marL="0" indent="0">
              <a:buNone/>
            </a:pPr>
            <a:r>
              <a:rPr lang="en-US" sz="2800" dirty="0" smtClean="0"/>
              <a:t>Is also referred to as a </a:t>
            </a:r>
            <a:r>
              <a:rPr lang="en-US" sz="2800" i="1" dirty="0" smtClean="0"/>
              <a:t>Ph. D </a:t>
            </a:r>
            <a:r>
              <a:rPr lang="en-US" sz="2800" dirty="0" smtClean="0"/>
              <a:t>(doctor of the philosophy of …) and sometimes is a </a:t>
            </a:r>
            <a:r>
              <a:rPr lang="en-US" sz="2800" i="1" dirty="0" smtClean="0"/>
              <a:t>Doctoral Degree. </a:t>
            </a:r>
            <a:r>
              <a:rPr lang="en-US" sz="2800" dirty="0" smtClean="0"/>
              <a:t>These degrees are not medical, they are degrees of expertise in their field. It will take as long as 4-10 additional years of study (usually part-time) to obtain a Doctorate</a:t>
            </a:r>
          </a:p>
          <a:p>
            <a:pPr marL="0" indent="0">
              <a:buNone/>
            </a:pPr>
            <a:r>
              <a:rPr lang="en-US" dirty="0" smtClean="0"/>
              <a:t>Examples are:</a:t>
            </a:r>
          </a:p>
          <a:p>
            <a:pPr marL="0" indent="0">
              <a:buNone/>
            </a:pPr>
            <a:endParaRPr lang="en-US" dirty="0" smtClean="0"/>
          </a:p>
          <a:p>
            <a:pPr marL="0" indent="0">
              <a:buNone/>
            </a:pPr>
            <a:r>
              <a:rPr lang="en-US" dirty="0" smtClean="0"/>
              <a:t>Ph. D – Secondary School Administration</a:t>
            </a:r>
          </a:p>
          <a:p>
            <a:pPr marL="0" indent="0">
              <a:buNone/>
            </a:pPr>
            <a:endParaRPr lang="en-US" dirty="0"/>
          </a:p>
          <a:p>
            <a:pPr marL="0" indent="0">
              <a:buNone/>
            </a:pPr>
            <a:r>
              <a:rPr lang="en-US" dirty="0" smtClean="0"/>
              <a:t>Ph. D - Psychology</a:t>
            </a:r>
          </a:p>
          <a:p>
            <a:pPr marL="0" indent="0">
              <a:buNone/>
            </a:pPr>
            <a:endParaRPr lang="en-US" dirty="0"/>
          </a:p>
        </p:txBody>
      </p:sp>
    </p:spTree>
    <p:extLst>
      <p:ext uri="{BB962C8B-B14F-4D97-AF65-F5344CB8AC3E}">
        <p14:creationId xmlns:p14="http://schemas.microsoft.com/office/powerpoint/2010/main" val="2436076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PROFESSIONAL DEGREES</a:t>
            </a:r>
            <a:endParaRPr lang="en-US" b="1" dirty="0">
              <a:solidFill>
                <a:srgbClr val="FF0000"/>
              </a:solidFill>
            </a:endParaRPr>
          </a:p>
        </p:txBody>
      </p:sp>
      <p:sp>
        <p:nvSpPr>
          <p:cNvPr id="3" name="Content Placeholder 2"/>
          <p:cNvSpPr>
            <a:spLocks noGrp="1"/>
          </p:cNvSpPr>
          <p:nvPr>
            <p:ph idx="1"/>
          </p:nvPr>
        </p:nvSpPr>
        <p:spPr>
          <a:xfrm>
            <a:off x="-1" y="1132418"/>
            <a:ext cx="9069917" cy="5725582"/>
          </a:xfrm>
        </p:spPr>
        <p:txBody>
          <a:bodyPr>
            <a:normAutofit/>
          </a:bodyPr>
          <a:lstStyle/>
          <a:p>
            <a:pPr marL="0" indent="0">
              <a:buNone/>
            </a:pPr>
            <a:r>
              <a:rPr lang="en-US" sz="2800" dirty="0" smtClean="0"/>
              <a:t>Professional Degrees are awarded to scholars who have graduated from Medical School or Law School. They have </a:t>
            </a:r>
            <a:r>
              <a:rPr lang="en-US" sz="2800" b="1" dirty="0" smtClean="0"/>
              <a:t>first</a:t>
            </a:r>
            <a:r>
              <a:rPr lang="en-US" sz="2800" dirty="0" smtClean="0"/>
              <a:t> obtained their Bachelor’s Degrees and </a:t>
            </a:r>
            <a:r>
              <a:rPr lang="en-US" sz="2800" b="1" dirty="0" smtClean="0"/>
              <a:t>then</a:t>
            </a:r>
            <a:r>
              <a:rPr lang="en-US" sz="2800" dirty="0" smtClean="0"/>
              <a:t> entered schools of expertise and intense academic training. Medical and dental schools are typically </a:t>
            </a:r>
            <a:r>
              <a:rPr lang="en-US" sz="2800" b="1" dirty="0" smtClean="0"/>
              <a:t>4 years + a 2 year </a:t>
            </a:r>
            <a:r>
              <a:rPr lang="en-US" sz="2800" dirty="0" smtClean="0"/>
              <a:t>residency or internship. Law school is </a:t>
            </a:r>
            <a:r>
              <a:rPr lang="en-US" sz="2800" b="1" dirty="0" smtClean="0"/>
              <a:t>3 years.</a:t>
            </a:r>
          </a:p>
          <a:p>
            <a:pPr marL="0" indent="0">
              <a:buNone/>
            </a:pPr>
            <a:r>
              <a:rPr lang="en-US" dirty="0" smtClean="0"/>
              <a:t>Examples are:</a:t>
            </a:r>
          </a:p>
          <a:p>
            <a:pPr marL="0" indent="0">
              <a:buNone/>
            </a:pPr>
            <a:endParaRPr lang="en-US" dirty="0" smtClean="0"/>
          </a:p>
          <a:p>
            <a:pPr marL="0" indent="0">
              <a:buNone/>
            </a:pPr>
            <a:r>
              <a:rPr lang="en-US" b="1" dirty="0" smtClean="0"/>
              <a:t>MD </a:t>
            </a:r>
            <a:r>
              <a:rPr lang="en-US" dirty="0" smtClean="0"/>
              <a:t>    = Medical Doctor	- doctor  </a:t>
            </a:r>
          </a:p>
          <a:p>
            <a:pPr marL="0" indent="0">
              <a:buNone/>
            </a:pPr>
            <a:r>
              <a:rPr lang="en-US" b="1" dirty="0" smtClean="0"/>
              <a:t>DDS </a:t>
            </a:r>
            <a:r>
              <a:rPr lang="en-US" dirty="0" smtClean="0"/>
              <a:t>   = Doctor of Dental Surgery -  dentist</a:t>
            </a:r>
          </a:p>
          <a:p>
            <a:pPr marL="0" indent="0">
              <a:buNone/>
            </a:pPr>
            <a:r>
              <a:rPr lang="en-US" b="1" dirty="0" smtClean="0"/>
              <a:t>JD </a:t>
            </a:r>
            <a:r>
              <a:rPr lang="en-US" dirty="0" smtClean="0"/>
              <a:t> 	  = </a:t>
            </a:r>
            <a:r>
              <a:rPr lang="en-US" dirty="0" err="1" smtClean="0"/>
              <a:t>Juris</a:t>
            </a:r>
            <a:r>
              <a:rPr lang="en-US" dirty="0" smtClean="0"/>
              <a:t> Doctor (Doctor of Law)   -   lawyer</a:t>
            </a:r>
            <a:endParaRPr lang="en-US" dirty="0"/>
          </a:p>
        </p:txBody>
      </p:sp>
    </p:spTree>
    <p:extLst>
      <p:ext uri="{BB962C8B-B14F-4D97-AF65-F5344CB8AC3E}">
        <p14:creationId xmlns:p14="http://schemas.microsoft.com/office/powerpoint/2010/main" val="13580885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63</TotalTime>
  <Words>358</Words>
  <Application>Microsoft Macintosh PowerPoint</Application>
  <PresentationFormat>On-screen Show (4:3)</PresentationFormat>
  <Paragraphs>54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ADVANCED DEGREES</vt:lpstr>
      <vt:lpstr>ARTS OR SCIENCES?</vt:lpstr>
      <vt:lpstr>ASSOCIATE’S DEGREE</vt:lpstr>
      <vt:lpstr>BACHELOR’S DEGREE</vt:lpstr>
      <vt:lpstr>MASTER’S DEGREE</vt:lpstr>
      <vt:lpstr>DOCTORATE DEGREE</vt:lpstr>
      <vt:lpstr>PROFESSIONAL DEGREES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DEGREES</dc:title>
  <dc:creator>Rob Allaire</dc:creator>
  <cp:lastModifiedBy>Rob Allaire</cp:lastModifiedBy>
  <cp:revision>7</cp:revision>
  <dcterms:created xsi:type="dcterms:W3CDTF">2014-12-14T20:01:03Z</dcterms:created>
  <dcterms:modified xsi:type="dcterms:W3CDTF">2014-12-14T21:04:51Z</dcterms:modified>
</cp:coreProperties>
</file>